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7" r:id="rId2"/>
    <p:sldId id="2147375513" r:id="rId3"/>
    <p:sldId id="1114" r:id="rId4"/>
    <p:sldId id="2147375514" r:id="rId5"/>
    <p:sldId id="708" r:id="rId6"/>
    <p:sldId id="2147375477" r:id="rId7"/>
    <p:sldId id="1150" r:id="rId8"/>
    <p:sldId id="1151" r:id="rId9"/>
    <p:sldId id="1147" r:id="rId10"/>
    <p:sldId id="2147375509" r:id="rId11"/>
    <p:sldId id="2147375506" r:id="rId12"/>
    <p:sldId id="2147375507" r:id="rId13"/>
    <p:sldId id="1149" r:id="rId14"/>
    <p:sldId id="2147375502" r:id="rId15"/>
    <p:sldId id="1152" r:id="rId16"/>
    <p:sldId id="5514" r:id="rId17"/>
    <p:sldId id="5455" r:id="rId18"/>
    <p:sldId id="1115" r:id="rId19"/>
    <p:sldId id="5446" r:id="rId20"/>
    <p:sldId id="1153" r:id="rId21"/>
    <p:sldId id="1126" r:id="rId22"/>
    <p:sldId id="60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F23"/>
    <a:srgbClr val="BE2B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10"/>
    <p:restoredTop sz="90878"/>
  </p:normalViewPr>
  <p:slideViewPr>
    <p:cSldViewPr snapToGrid="0">
      <p:cViewPr varScale="1">
        <p:scale>
          <a:sx n="76" d="100"/>
          <a:sy n="76" d="100"/>
        </p:scale>
        <p:origin x="200"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5D20D2-4F5E-45A3-B29B-54A4C3E16936}"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en-ID"/>
        </a:p>
      </dgm:t>
    </dgm:pt>
    <dgm:pt modelId="{C6B6EDCE-D46E-46A9-8D50-3EE5B5243230}">
      <dgm:prSet phldrT="[Text]" custT="1"/>
      <dgm:spPr/>
      <dgm:t>
        <a:bodyPr/>
        <a:lstStyle/>
        <a:p>
          <a:pPr>
            <a:buFont typeface="Wingdings" panose="05000000000000000000" pitchFamily="2" charset="2"/>
            <a:buChar char="Ø"/>
          </a:pPr>
          <a:r>
            <a:rPr lang="en-ID" sz="2000" b="1" i="0">
              <a:effectLst/>
              <a:latin typeface="Söhne"/>
            </a:rPr>
            <a:t>Sustainable design and manufacturing</a:t>
          </a:r>
          <a:endParaRPr lang="en-ID" sz="2000" b="1" dirty="0"/>
        </a:p>
      </dgm:t>
    </dgm:pt>
    <dgm:pt modelId="{53AED1DB-A1CD-4057-AE12-C12F5020D377}" type="parTrans" cxnId="{2F379162-451C-4995-94C2-3CA3DE61276A}">
      <dgm:prSet/>
      <dgm:spPr/>
      <dgm:t>
        <a:bodyPr/>
        <a:lstStyle/>
        <a:p>
          <a:endParaRPr lang="en-ID" sz="2000" b="1"/>
        </a:p>
      </dgm:t>
    </dgm:pt>
    <dgm:pt modelId="{810A7BC7-D484-431D-A086-1DFF90DFF8BC}" type="sibTrans" cxnId="{2F379162-451C-4995-94C2-3CA3DE61276A}">
      <dgm:prSet/>
      <dgm:spPr/>
      <dgm:t>
        <a:bodyPr/>
        <a:lstStyle/>
        <a:p>
          <a:endParaRPr lang="en-ID" sz="2000" b="1"/>
        </a:p>
      </dgm:t>
    </dgm:pt>
    <dgm:pt modelId="{6BB526BA-9DA6-4EDE-B5C9-D048A930AFA5}">
      <dgm:prSet phldrT="[Text]" custT="1"/>
      <dgm:spPr/>
      <dgm:t>
        <a:bodyPr/>
        <a:lstStyle/>
        <a:p>
          <a:pPr>
            <a:buFont typeface="Wingdings" panose="05000000000000000000" pitchFamily="2" charset="2"/>
            <a:buChar char="Ø"/>
          </a:pPr>
          <a:r>
            <a:rPr lang="en-ID" sz="2000" b="1" i="0">
              <a:effectLst/>
              <a:latin typeface="Söhne"/>
            </a:rPr>
            <a:t>Energy-efficient solutions</a:t>
          </a:r>
          <a:endParaRPr lang="en-ID" sz="2000" b="1" dirty="0"/>
        </a:p>
      </dgm:t>
    </dgm:pt>
    <dgm:pt modelId="{B38B6B82-1B7B-4E5D-B0E0-8F318535DD98}" type="parTrans" cxnId="{B68093DD-EE0C-4C06-AF27-3CAD2546BAAC}">
      <dgm:prSet/>
      <dgm:spPr/>
      <dgm:t>
        <a:bodyPr/>
        <a:lstStyle/>
        <a:p>
          <a:endParaRPr lang="en-ID" sz="2000" b="1"/>
        </a:p>
      </dgm:t>
    </dgm:pt>
    <dgm:pt modelId="{A1A3B149-F113-48A9-B5C6-45C24FCF9AE2}" type="sibTrans" cxnId="{B68093DD-EE0C-4C06-AF27-3CAD2546BAAC}">
      <dgm:prSet/>
      <dgm:spPr/>
      <dgm:t>
        <a:bodyPr/>
        <a:lstStyle/>
        <a:p>
          <a:endParaRPr lang="en-ID" sz="2000" b="1"/>
        </a:p>
      </dgm:t>
    </dgm:pt>
    <dgm:pt modelId="{13A60819-D09A-44CC-BEC1-1FA214D657D2}">
      <dgm:prSet phldrT="[Text]" custT="1"/>
      <dgm:spPr/>
      <dgm:t>
        <a:bodyPr/>
        <a:lstStyle/>
        <a:p>
          <a:pPr>
            <a:buFont typeface="Wingdings" panose="05000000000000000000" pitchFamily="2" charset="2"/>
            <a:buChar char="Ø"/>
          </a:pPr>
          <a:r>
            <a:rPr lang="en-ID" sz="2000" b="1" i="0">
              <a:effectLst/>
              <a:latin typeface="Söhne"/>
            </a:rPr>
            <a:t>Carbon footprint reduction</a:t>
          </a:r>
          <a:endParaRPr lang="en-ID" sz="2000" b="1" dirty="0"/>
        </a:p>
      </dgm:t>
    </dgm:pt>
    <dgm:pt modelId="{5CEB42EB-B671-4570-856A-A3BA5CDE5032}" type="parTrans" cxnId="{D84EFA14-097A-4E94-8AEA-3CB439C2209A}">
      <dgm:prSet/>
      <dgm:spPr/>
      <dgm:t>
        <a:bodyPr/>
        <a:lstStyle/>
        <a:p>
          <a:endParaRPr lang="en-ID" sz="2000" b="1"/>
        </a:p>
      </dgm:t>
    </dgm:pt>
    <dgm:pt modelId="{93451249-62DF-421D-8BD3-9C76F5F47CB0}" type="sibTrans" cxnId="{D84EFA14-097A-4E94-8AEA-3CB439C2209A}">
      <dgm:prSet/>
      <dgm:spPr/>
      <dgm:t>
        <a:bodyPr/>
        <a:lstStyle/>
        <a:p>
          <a:endParaRPr lang="en-ID" sz="2000" b="1"/>
        </a:p>
      </dgm:t>
    </dgm:pt>
    <dgm:pt modelId="{0B738253-0099-4E89-A220-F501D31479D2}">
      <dgm:prSet phldrT="[Text]" custT="1"/>
      <dgm:spPr/>
      <dgm:t>
        <a:bodyPr/>
        <a:lstStyle/>
        <a:p>
          <a:pPr>
            <a:buFont typeface="Wingdings" panose="05000000000000000000" pitchFamily="2" charset="2"/>
            <a:buChar char="Ø"/>
          </a:pPr>
          <a:r>
            <a:rPr lang="en-ID" sz="2000" b="1" i="0">
              <a:effectLst/>
              <a:latin typeface="Söhne"/>
            </a:rPr>
            <a:t>Eco-certifications</a:t>
          </a:r>
          <a:endParaRPr lang="en-ID" sz="2000" b="1" dirty="0"/>
        </a:p>
      </dgm:t>
    </dgm:pt>
    <dgm:pt modelId="{96E392B2-0028-48FB-94A8-94492F5EE493}" type="parTrans" cxnId="{8D1091E7-4799-4BDD-9B72-CBBCE66F551C}">
      <dgm:prSet/>
      <dgm:spPr/>
      <dgm:t>
        <a:bodyPr/>
        <a:lstStyle/>
        <a:p>
          <a:endParaRPr lang="en-ID" sz="2000" b="1"/>
        </a:p>
      </dgm:t>
    </dgm:pt>
    <dgm:pt modelId="{80EE369C-EF28-431B-A269-04C8514E936E}" type="sibTrans" cxnId="{8D1091E7-4799-4BDD-9B72-CBBCE66F551C}">
      <dgm:prSet/>
      <dgm:spPr/>
      <dgm:t>
        <a:bodyPr/>
        <a:lstStyle/>
        <a:p>
          <a:endParaRPr lang="en-ID" sz="2000" b="1"/>
        </a:p>
      </dgm:t>
    </dgm:pt>
    <dgm:pt modelId="{4522827D-E9D8-4C72-AAD9-84C6CCBB1455}">
      <dgm:prSet phldrT="[Text]" custT="1"/>
      <dgm:spPr/>
      <dgm:t>
        <a:bodyPr/>
        <a:lstStyle/>
        <a:p>
          <a:pPr>
            <a:buFont typeface="Wingdings" panose="05000000000000000000" pitchFamily="2" charset="2"/>
            <a:buChar char="Ø"/>
          </a:pPr>
          <a:r>
            <a:rPr lang="en-ID" sz="2000" b="1" i="0">
              <a:effectLst/>
              <a:latin typeface="Söhne"/>
            </a:rPr>
            <a:t>E-waste reduction</a:t>
          </a:r>
          <a:endParaRPr lang="en-ID" sz="2000" b="1" dirty="0"/>
        </a:p>
      </dgm:t>
    </dgm:pt>
    <dgm:pt modelId="{CB7DDDC4-F3F0-4202-A270-32D717AFE5B1}" type="parTrans" cxnId="{229032F9-0750-4810-BEC0-B824479D668E}">
      <dgm:prSet/>
      <dgm:spPr/>
      <dgm:t>
        <a:bodyPr/>
        <a:lstStyle/>
        <a:p>
          <a:endParaRPr lang="en-ID" sz="2000" b="1"/>
        </a:p>
      </dgm:t>
    </dgm:pt>
    <dgm:pt modelId="{E3102429-2B57-4C59-8D54-98F8B9A27377}" type="sibTrans" cxnId="{229032F9-0750-4810-BEC0-B824479D668E}">
      <dgm:prSet/>
      <dgm:spPr/>
      <dgm:t>
        <a:bodyPr/>
        <a:lstStyle/>
        <a:p>
          <a:endParaRPr lang="en-ID" sz="2000" b="1"/>
        </a:p>
      </dgm:t>
    </dgm:pt>
    <dgm:pt modelId="{1CAEF05E-1381-405C-989E-84D88B1BC15E}" type="pres">
      <dgm:prSet presAssocID="{315D20D2-4F5E-45A3-B29B-54A4C3E16936}" presName="Name0" presStyleCnt="0">
        <dgm:presLayoutVars>
          <dgm:dir/>
          <dgm:resizeHandles val="exact"/>
        </dgm:presLayoutVars>
      </dgm:prSet>
      <dgm:spPr/>
    </dgm:pt>
    <dgm:pt modelId="{5822F6F5-F998-475C-BB4E-81F95AA92BA8}" type="pres">
      <dgm:prSet presAssocID="{C6B6EDCE-D46E-46A9-8D50-3EE5B5243230}" presName="Name5" presStyleLbl="vennNode1" presStyleIdx="0" presStyleCnt="5">
        <dgm:presLayoutVars>
          <dgm:bulletEnabled val="1"/>
        </dgm:presLayoutVars>
      </dgm:prSet>
      <dgm:spPr/>
    </dgm:pt>
    <dgm:pt modelId="{FFAE9A7F-0610-4B63-82E0-854DA51AF465}" type="pres">
      <dgm:prSet presAssocID="{810A7BC7-D484-431D-A086-1DFF90DFF8BC}" presName="space" presStyleCnt="0"/>
      <dgm:spPr/>
    </dgm:pt>
    <dgm:pt modelId="{8CBB103F-E237-4509-BE5D-8D32D9366429}" type="pres">
      <dgm:prSet presAssocID="{6BB526BA-9DA6-4EDE-B5C9-D048A930AFA5}" presName="Name5" presStyleLbl="vennNode1" presStyleIdx="1" presStyleCnt="5">
        <dgm:presLayoutVars>
          <dgm:bulletEnabled val="1"/>
        </dgm:presLayoutVars>
      </dgm:prSet>
      <dgm:spPr/>
    </dgm:pt>
    <dgm:pt modelId="{0EF73A7B-9A92-44C4-8F68-D26D318A4ABB}" type="pres">
      <dgm:prSet presAssocID="{A1A3B149-F113-48A9-B5C6-45C24FCF9AE2}" presName="space" presStyleCnt="0"/>
      <dgm:spPr/>
    </dgm:pt>
    <dgm:pt modelId="{EE1AE318-2CDD-48B9-B550-954D9337B996}" type="pres">
      <dgm:prSet presAssocID="{4522827D-E9D8-4C72-AAD9-84C6CCBB1455}" presName="Name5" presStyleLbl="vennNode1" presStyleIdx="2" presStyleCnt="5">
        <dgm:presLayoutVars>
          <dgm:bulletEnabled val="1"/>
        </dgm:presLayoutVars>
      </dgm:prSet>
      <dgm:spPr/>
    </dgm:pt>
    <dgm:pt modelId="{D33F5710-5575-4D46-B5AF-23C8BB60D784}" type="pres">
      <dgm:prSet presAssocID="{E3102429-2B57-4C59-8D54-98F8B9A27377}" presName="space" presStyleCnt="0"/>
      <dgm:spPr/>
    </dgm:pt>
    <dgm:pt modelId="{52F9A220-30AA-4478-8681-C0953F4911E1}" type="pres">
      <dgm:prSet presAssocID="{13A60819-D09A-44CC-BEC1-1FA214D657D2}" presName="Name5" presStyleLbl="vennNode1" presStyleIdx="3" presStyleCnt="5">
        <dgm:presLayoutVars>
          <dgm:bulletEnabled val="1"/>
        </dgm:presLayoutVars>
      </dgm:prSet>
      <dgm:spPr/>
    </dgm:pt>
    <dgm:pt modelId="{1EAB1C99-6A7C-469C-A6A2-EE9ECDC463DA}" type="pres">
      <dgm:prSet presAssocID="{93451249-62DF-421D-8BD3-9C76F5F47CB0}" presName="space" presStyleCnt="0"/>
      <dgm:spPr/>
    </dgm:pt>
    <dgm:pt modelId="{69F28B99-DD82-4F08-B3EA-E386422130F4}" type="pres">
      <dgm:prSet presAssocID="{0B738253-0099-4E89-A220-F501D31479D2}" presName="Name5" presStyleLbl="vennNode1" presStyleIdx="4" presStyleCnt="5">
        <dgm:presLayoutVars>
          <dgm:bulletEnabled val="1"/>
        </dgm:presLayoutVars>
      </dgm:prSet>
      <dgm:spPr/>
    </dgm:pt>
  </dgm:ptLst>
  <dgm:cxnLst>
    <dgm:cxn modelId="{4C3D900B-5669-4932-BED5-F357A59FFA08}" type="presOf" srcId="{13A60819-D09A-44CC-BEC1-1FA214D657D2}" destId="{52F9A220-30AA-4478-8681-C0953F4911E1}" srcOrd="0" destOrd="0" presId="urn:microsoft.com/office/officeart/2005/8/layout/venn3"/>
    <dgm:cxn modelId="{D84EFA14-097A-4E94-8AEA-3CB439C2209A}" srcId="{315D20D2-4F5E-45A3-B29B-54A4C3E16936}" destId="{13A60819-D09A-44CC-BEC1-1FA214D657D2}" srcOrd="3" destOrd="0" parTransId="{5CEB42EB-B671-4570-856A-A3BA5CDE5032}" sibTransId="{93451249-62DF-421D-8BD3-9C76F5F47CB0}"/>
    <dgm:cxn modelId="{F4723B55-1185-4DBA-8403-C9E4C2D98075}" type="presOf" srcId="{C6B6EDCE-D46E-46A9-8D50-3EE5B5243230}" destId="{5822F6F5-F998-475C-BB4E-81F95AA92BA8}" srcOrd="0" destOrd="0" presId="urn:microsoft.com/office/officeart/2005/8/layout/venn3"/>
    <dgm:cxn modelId="{77A8BA55-AB29-4314-ADA0-F1A81EB6CB08}" type="presOf" srcId="{0B738253-0099-4E89-A220-F501D31479D2}" destId="{69F28B99-DD82-4F08-B3EA-E386422130F4}" srcOrd="0" destOrd="0" presId="urn:microsoft.com/office/officeart/2005/8/layout/venn3"/>
    <dgm:cxn modelId="{2F379162-451C-4995-94C2-3CA3DE61276A}" srcId="{315D20D2-4F5E-45A3-B29B-54A4C3E16936}" destId="{C6B6EDCE-D46E-46A9-8D50-3EE5B5243230}" srcOrd="0" destOrd="0" parTransId="{53AED1DB-A1CD-4057-AE12-C12F5020D377}" sibTransId="{810A7BC7-D484-431D-A086-1DFF90DFF8BC}"/>
    <dgm:cxn modelId="{C90A4C6B-BD88-489B-A0C8-853BAD3D073F}" type="presOf" srcId="{4522827D-E9D8-4C72-AAD9-84C6CCBB1455}" destId="{EE1AE318-2CDD-48B9-B550-954D9337B996}" srcOrd="0" destOrd="0" presId="urn:microsoft.com/office/officeart/2005/8/layout/venn3"/>
    <dgm:cxn modelId="{DFA298DB-3D86-4AA0-9D69-ECB14B7D0ED4}" type="presOf" srcId="{315D20D2-4F5E-45A3-B29B-54A4C3E16936}" destId="{1CAEF05E-1381-405C-989E-84D88B1BC15E}" srcOrd="0" destOrd="0" presId="urn:microsoft.com/office/officeart/2005/8/layout/venn3"/>
    <dgm:cxn modelId="{B68093DD-EE0C-4C06-AF27-3CAD2546BAAC}" srcId="{315D20D2-4F5E-45A3-B29B-54A4C3E16936}" destId="{6BB526BA-9DA6-4EDE-B5C9-D048A930AFA5}" srcOrd="1" destOrd="0" parTransId="{B38B6B82-1B7B-4E5D-B0E0-8F318535DD98}" sibTransId="{A1A3B149-F113-48A9-B5C6-45C24FCF9AE2}"/>
    <dgm:cxn modelId="{8D1091E7-4799-4BDD-9B72-CBBCE66F551C}" srcId="{315D20D2-4F5E-45A3-B29B-54A4C3E16936}" destId="{0B738253-0099-4E89-A220-F501D31479D2}" srcOrd="4" destOrd="0" parTransId="{96E392B2-0028-48FB-94A8-94492F5EE493}" sibTransId="{80EE369C-EF28-431B-A269-04C8514E936E}"/>
    <dgm:cxn modelId="{229032F9-0750-4810-BEC0-B824479D668E}" srcId="{315D20D2-4F5E-45A3-B29B-54A4C3E16936}" destId="{4522827D-E9D8-4C72-AAD9-84C6CCBB1455}" srcOrd="2" destOrd="0" parTransId="{CB7DDDC4-F3F0-4202-A270-32D717AFE5B1}" sibTransId="{E3102429-2B57-4C59-8D54-98F8B9A27377}"/>
    <dgm:cxn modelId="{D254A3FB-87B7-46D5-84AF-FE958DEF8CD0}" type="presOf" srcId="{6BB526BA-9DA6-4EDE-B5C9-D048A930AFA5}" destId="{8CBB103F-E237-4509-BE5D-8D32D9366429}" srcOrd="0" destOrd="0" presId="urn:microsoft.com/office/officeart/2005/8/layout/venn3"/>
    <dgm:cxn modelId="{B5B44C26-B53F-448D-AD91-78CEE32FED50}" type="presParOf" srcId="{1CAEF05E-1381-405C-989E-84D88B1BC15E}" destId="{5822F6F5-F998-475C-BB4E-81F95AA92BA8}" srcOrd="0" destOrd="0" presId="urn:microsoft.com/office/officeart/2005/8/layout/venn3"/>
    <dgm:cxn modelId="{ED1C51F9-FED1-4C02-ACD6-198871458D57}" type="presParOf" srcId="{1CAEF05E-1381-405C-989E-84D88B1BC15E}" destId="{FFAE9A7F-0610-4B63-82E0-854DA51AF465}" srcOrd="1" destOrd="0" presId="urn:microsoft.com/office/officeart/2005/8/layout/venn3"/>
    <dgm:cxn modelId="{35416DE6-D8F3-48C9-AF6A-923EAC89FB93}" type="presParOf" srcId="{1CAEF05E-1381-405C-989E-84D88B1BC15E}" destId="{8CBB103F-E237-4509-BE5D-8D32D9366429}" srcOrd="2" destOrd="0" presId="urn:microsoft.com/office/officeart/2005/8/layout/venn3"/>
    <dgm:cxn modelId="{1F252159-B00D-4104-89B3-E61F60DFDEC8}" type="presParOf" srcId="{1CAEF05E-1381-405C-989E-84D88B1BC15E}" destId="{0EF73A7B-9A92-44C4-8F68-D26D318A4ABB}" srcOrd="3" destOrd="0" presId="urn:microsoft.com/office/officeart/2005/8/layout/venn3"/>
    <dgm:cxn modelId="{6AB0B0F7-5A11-4FBF-8E75-90B0384068DE}" type="presParOf" srcId="{1CAEF05E-1381-405C-989E-84D88B1BC15E}" destId="{EE1AE318-2CDD-48B9-B550-954D9337B996}" srcOrd="4" destOrd="0" presId="urn:microsoft.com/office/officeart/2005/8/layout/venn3"/>
    <dgm:cxn modelId="{EA6937A7-B3DE-4634-A8AD-5E650CC5CC0D}" type="presParOf" srcId="{1CAEF05E-1381-405C-989E-84D88B1BC15E}" destId="{D33F5710-5575-4D46-B5AF-23C8BB60D784}" srcOrd="5" destOrd="0" presId="urn:microsoft.com/office/officeart/2005/8/layout/venn3"/>
    <dgm:cxn modelId="{112C7B38-0B89-4C25-B331-C4A45E76620B}" type="presParOf" srcId="{1CAEF05E-1381-405C-989E-84D88B1BC15E}" destId="{52F9A220-30AA-4478-8681-C0953F4911E1}" srcOrd="6" destOrd="0" presId="urn:microsoft.com/office/officeart/2005/8/layout/venn3"/>
    <dgm:cxn modelId="{0716D2D1-B144-4F94-A1C1-00B70EFA55F0}" type="presParOf" srcId="{1CAEF05E-1381-405C-989E-84D88B1BC15E}" destId="{1EAB1C99-6A7C-469C-A6A2-EE9ECDC463DA}" srcOrd="7" destOrd="0" presId="urn:microsoft.com/office/officeart/2005/8/layout/venn3"/>
    <dgm:cxn modelId="{431A746F-731E-414B-8CF3-EA3F505C0FF6}" type="presParOf" srcId="{1CAEF05E-1381-405C-989E-84D88B1BC15E}" destId="{69F28B99-DD82-4F08-B3EA-E386422130F4}"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2F6F5-F998-475C-BB4E-81F95AA92BA8}">
      <dsp:nvSpPr>
        <dsp:cNvPr id="0" name=""/>
        <dsp:cNvSpPr/>
      </dsp:nvSpPr>
      <dsp:spPr>
        <a:xfrm>
          <a:off x="1329" y="1716898"/>
          <a:ext cx="2592110" cy="259211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2652" tIns="25400" rIns="142652" bIns="254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ID" sz="2000" b="1" i="0" kern="1200">
              <a:effectLst/>
              <a:latin typeface="Söhne"/>
            </a:rPr>
            <a:t>Sustainable design and manufacturing</a:t>
          </a:r>
          <a:endParaRPr lang="en-ID" sz="2000" b="1" kern="1200" dirty="0"/>
        </a:p>
      </dsp:txBody>
      <dsp:txXfrm>
        <a:off x="380935" y="2096504"/>
        <a:ext cx="1832898" cy="1832898"/>
      </dsp:txXfrm>
    </dsp:sp>
    <dsp:sp modelId="{8CBB103F-E237-4509-BE5D-8D32D9366429}">
      <dsp:nvSpPr>
        <dsp:cNvPr id="0" name=""/>
        <dsp:cNvSpPr/>
      </dsp:nvSpPr>
      <dsp:spPr>
        <a:xfrm>
          <a:off x="2075017" y="1716898"/>
          <a:ext cx="2592110" cy="2592110"/>
        </a:xfrm>
        <a:prstGeom prst="ellipse">
          <a:avLst/>
        </a:prstGeom>
        <a:solidFill>
          <a:schemeClr val="accent5">
            <a:alpha val="50000"/>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2652" tIns="25400" rIns="142652" bIns="254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ID" sz="2000" b="1" i="0" kern="1200">
              <a:effectLst/>
              <a:latin typeface="Söhne"/>
            </a:rPr>
            <a:t>Energy-efficient solutions</a:t>
          </a:r>
          <a:endParaRPr lang="en-ID" sz="2000" b="1" kern="1200" dirty="0"/>
        </a:p>
      </dsp:txBody>
      <dsp:txXfrm>
        <a:off x="2454623" y="2096504"/>
        <a:ext cx="1832898" cy="1832898"/>
      </dsp:txXfrm>
    </dsp:sp>
    <dsp:sp modelId="{EE1AE318-2CDD-48B9-B550-954D9337B996}">
      <dsp:nvSpPr>
        <dsp:cNvPr id="0" name=""/>
        <dsp:cNvSpPr/>
      </dsp:nvSpPr>
      <dsp:spPr>
        <a:xfrm>
          <a:off x="4148705" y="1716898"/>
          <a:ext cx="2592110" cy="2592110"/>
        </a:xfrm>
        <a:prstGeom prst="ellipse">
          <a:avLst/>
        </a:prstGeom>
        <a:solidFill>
          <a:schemeClr val="accent5">
            <a:alpha val="50000"/>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2652" tIns="25400" rIns="142652" bIns="254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ID" sz="2000" b="1" i="0" kern="1200">
              <a:effectLst/>
              <a:latin typeface="Söhne"/>
            </a:rPr>
            <a:t>E-waste reduction</a:t>
          </a:r>
          <a:endParaRPr lang="en-ID" sz="2000" b="1" kern="1200" dirty="0"/>
        </a:p>
      </dsp:txBody>
      <dsp:txXfrm>
        <a:off x="4528311" y="2096504"/>
        <a:ext cx="1832898" cy="1832898"/>
      </dsp:txXfrm>
    </dsp:sp>
    <dsp:sp modelId="{52F9A220-30AA-4478-8681-C0953F4911E1}">
      <dsp:nvSpPr>
        <dsp:cNvPr id="0" name=""/>
        <dsp:cNvSpPr/>
      </dsp:nvSpPr>
      <dsp:spPr>
        <a:xfrm>
          <a:off x="6222394" y="1716898"/>
          <a:ext cx="2592110" cy="2592110"/>
        </a:xfrm>
        <a:prstGeom prst="ellipse">
          <a:avLst/>
        </a:prstGeom>
        <a:solidFill>
          <a:schemeClr val="accent5">
            <a:alpha val="50000"/>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2652" tIns="25400" rIns="142652" bIns="254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ID" sz="2000" b="1" i="0" kern="1200">
              <a:effectLst/>
              <a:latin typeface="Söhne"/>
            </a:rPr>
            <a:t>Carbon footprint reduction</a:t>
          </a:r>
          <a:endParaRPr lang="en-ID" sz="2000" b="1" kern="1200" dirty="0"/>
        </a:p>
      </dsp:txBody>
      <dsp:txXfrm>
        <a:off x="6602000" y="2096504"/>
        <a:ext cx="1832898" cy="1832898"/>
      </dsp:txXfrm>
    </dsp:sp>
    <dsp:sp modelId="{69F28B99-DD82-4F08-B3EA-E386422130F4}">
      <dsp:nvSpPr>
        <dsp:cNvPr id="0" name=""/>
        <dsp:cNvSpPr/>
      </dsp:nvSpPr>
      <dsp:spPr>
        <a:xfrm>
          <a:off x="8296082" y="1716898"/>
          <a:ext cx="2592110" cy="2592110"/>
        </a:xfrm>
        <a:prstGeom prst="ellipse">
          <a:avLst/>
        </a:prstGeom>
        <a:solidFill>
          <a:schemeClr val="accent5">
            <a:alpha val="50000"/>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42652" tIns="25400" rIns="142652" bIns="254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ID" sz="2000" b="1" i="0" kern="1200">
              <a:effectLst/>
              <a:latin typeface="Söhne"/>
            </a:rPr>
            <a:t>Eco-certifications</a:t>
          </a:r>
          <a:endParaRPr lang="en-ID" sz="2000" b="1" kern="1200" dirty="0"/>
        </a:p>
      </dsp:txBody>
      <dsp:txXfrm>
        <a:off x="8675688" y="2096504"/>
        <a:ext cx="1832898" cy="183289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9D18A-D6F1-6349-AD78-749EBA9FC19D}" type="datetimeFigureOut">
              <a:rPr lang="en-US" smtClean="0"/>
              <a:t>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5BE93-225F-8B45-8F67-B8EBA5800E99}" type="slidenum">
              <a:rPr lang="en-US" smtClean="0"/>
              <a:t>‹#›</a:t>
            </a:fld>
            <a:endParaRPr lang="en-US"/>
          </a:p>
        </p:txBody>
      </p:sp>
    </p:spTree>
    <p:extLst>
      <p:ext uri="{BB962C8B-B14F-4D97-AF65-F5344CB8AC3E}">
        <p14:creationId xmlns:p14="http://schemas.microsoft.com/office/powerpoint/2010/main" val="841217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35BE93-225F-8B45-8F67-B8EBA5800E99}" type="slidenum">
              <a:rPr lang="en-US" smtClean="0"/>
              <a:t>1</a:t>
            </a:fld>
            <a:endParaRPr lang="en-US"/>
          </a:p>
        </p:txBody>
      </p:sp>
    </p:spTree>
    <p:extLst>
      <p:ext uri="{BB962C8B-B14F-4D97-AF65-F5344CB8AC3E}">
        <p14:creationId xmlns:p14="http://schemas.microsoft.com/office/powerpoint/2010/main" val="164591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4BE47-A58D-4035-ADA5-B714CC73A5ED}" type="slidenum">
              <a:rPr lang="en-ID" smtClean="0"/>
              <a:t>13</a:t>
            </a:fld>
            <a:endParaRPr lang="en-ID"/>
          </a:p>
        </p:txBody>
      </p:sp>
    </p:spTree>
    <p:extLst>
      <p:ext uri="{BB962C8B-B14F-4D97-AF65-F5344CB8AC3E}">
        <p14:creationId xmlns:p14="http://schemas.microsoft.com/office/powerpoint/2010/main" val="216432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9224BE47-A58D-4035-ADA5-B714CC73A5ED}" type="slidenum">
              <a:rPr lang="en-ID" smtClean="0"/>
              <a:t>16</a:t>
            </a:fld>
            <a:endParaRPr lang="en-ID"/>
          </a:p>
        </p:txBody>
      </p:sp>
    </p:spTree>
    <p:extLst>
      <p:ext uri="{BB962C8B-B14F-4D97-AF65-F5344CB8AC3E}">
        <p14:creationId xmlns:p14="http://schemas.microsoft.com/office/powerpoint/2010/main" val="240535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3A6E4F2B-9ADB-4932-861F-C46EC8A1C881}" type="slidenum">
              <a:rPr lang="en-US" smtClean="0"/>
              <a:t>17</a:t>
            </a:fld>
            <a:endParaRPr lang="en-US"/>
          </a:p>
        </p:txBody>
      </p:sp>
    </p:spTree>
    <p:extLst>
      <p:ext uri="{BB962C8B-B14F-4D97-AF65-F5344CB8AC3E}">
        <p14:creationId xmlns:p14="http://schemas.microsoft.com/office/powerpoint/2010/main" val="1733082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b="1" dirty="0">
                <a:solidFill>
                  <a:srgbClr val="C00000"/>
                </a:solidFill>
                <a:latin typeface="Calibri"/>
                <a:ea typeface="Calibri"/>
                <a:cs typeface="Calibri"/>
                <a:sym typeface="Calibri"/>
              </a:rPr>
              <a:t>Smart and Healthy Bali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dk1"/>
                </a:solidFill>
                <a:latin typeface="Calibri"/>
                <a:ea typeface="Calibri"/>
                <a:cs typeface="Calibri"/>
                <a:sym typeface="Calibri"/>
              </a:rPr>
              <a:t>Transformasi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pembangunan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kesehatan</a:t>
            </a:r>
            <a:r>
              <a:rPr lang="en-US" sz="1200" dirty="0">
                <a:solidFill>
                  <a:schemeClr val="dk1"/>
                </a:solidFill>
                <a:latin typeface="Calibri"/>
                <a:ea typeface="Calibri"/>
                <a:cs typeface="Calibri"/>
                <a:sym typeface="Calibri"/>
              </a:rPr>
              <a:t> dan </a:t>
            </a:r>
            <a:r>
              <a:rPr lang="en-US" sz="1200" dirty="0" err="1">
                <a:solidFill>
                  <a:schemeClr val="dk1"/>
                </a:solidFill>
                <a:latin typeface="Calibri"/>
                <a:ea typeface="Calibri"/>
                <a:cs typeface="Calibri"/>
                <a:sym typeface="Calibri"/>
              </a:rPr>
              <a:t>pendidikan</a:t>
            </a:r>
            <a:r>
              <a:rPr lang="en-US" sz="1200" dirty="0">
                <a:solidFill>
                  <a:schemeClr val="dk1"/>
                </a:solidFill>
                <a:latin typeface="Calibri"/>
                <a:ea typeface="Calibri"/>
                <a:cs typeface="Calibri"/>
                <a:sym typeface="Calibri"/>
              </a:rPr>
              <a:t> yang </a:t>
            </a:r>
            <a:r>
              <a:rPr lang="en-US" sz="1200" dirty="0" err="1">
                <a:solidFill>
                  <a:schemeClr val="dk1"/>
                </a:solidFill>
                <a:latin typeface="Calibri"/>
                <a:ea typeface="Calibri"/>
                <a:cs typeface="Calibri"/>
                <a:sym typeface="Calibri"/>
              </a:rPr>
              <a:t>bertujuan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untuk</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meningkatkan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produktivitas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Sumber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Daya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Manusia</a:t>
            </a:r>
            <a:r>
              <a:rPr lang="en-US" sz="1200" dirty="0">
                <a:solidFill>
                  <a:schemeClr val="dk1"/>
                </a:solidFill>
                <a:latin typeface="Calibri"/>
                <a:ea typeface="Calibri"/>
                <a:cs typeface="Calibri"/>
                <a:sym typeface="Calibri"/>
              </a:rPr>
              <a:t> (SDM) Bali. </a:t>
            </a:r>
            <a:r>
              <a:rPr lang="en-US" sz="1200" dirty="0" err="1">
                <a:solidFill>
                  <a:schemeClr val="dk1"/>
                </a:solidFill>
                <a:latin typeface="Calibri"/>
                <a:ea typeface="Calibri"/>
                <a:cs typeface="Calibri"/>
                <a:sym typeface="Calibri"/>
              </a:rPr>
              <a:t>Peningkatan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kualitas</a:t>
            </a:r>
            <a:r>
              <a:rPr lang="en-US" sz="1200" dirty="0">
                <a:solidFill>
                  <a:schemeClr val="dk1"/>
                </a:solidFill>
                <a:latin typeface="Calibri"/>
                <a:ea typeface="Calibri"/>
                <a:cs typeface="Calibri"/>
                <a:sym typeface="Calibri"/>
              </a:rPr>
              <a:t> SDM </a:t>
            </a:r>
            <a:r>
              <a:rPr lang="en-US" sz="1200" dirty="0" err="1">
                <a:solidFill>
                  <a:schemeClr val="dk1"/>
                </a:solidFill>
                <a:latin typeface="Calibri"/>
                <a:ea typeface="Calibri"/>
                <a:cs typeface="Calibri"/>
                <a:sym typeface="Calibri"/>
              </a:rPr>
              <a:t>melalui</a:t>
            </a:r>
            <a:r>
              <a:rPr lang="en-US" sz="1200" dirty="0">
                <a:solidFill>
                  <a:schemeClr val="dk1"/>
                </a:solidFill>
                <a:latin typeface="Calibri"/>
                <a:ea typeface="Calibri"/>
                <a:cs typeface="Calibri"/>
                <a:sym typeface="Calibri"/>
              </a:rPr>
              <a:t> strategi </a:t>
            </a:r>
            <a:r>
              <a:rPr lang="en-US" sz="1200" dirty="0" err="1">
                <a:solidFill>
                  <a:schemeClr val="dk1"/>
                </a:solidFill>
                <a:latin typeface="Calibri"/>
                <a:ea typeface="Calibri"/>
                <a:cs typeface="Calibri"/>
                <a:sym typeface="Calibri"/>
              </a:rPr>
              <a:t>mewujudkan</a:t>
            </a:r>
            <a:r>
              <a:rPr lang="en-US" sz="1200" dirty="0">
                <a:solidFill>
                  <a:schemeClr val="dk1"/>
                </a:solidFill>
                <a:latin typeface="Calibri"/>
                <a:ea typeface="Calibri"/>
                <a:cs typeface="Calibri"/>
                <a:sym typeface="Calibri"/>
              </a:rPr>
              <a:t> SDM </a:t>
            </a:r>
            <a:r>
              <a:rPr lang="en-US" sz="1200" dirty="0" err="1">
                <a:solidFill>
                  <a:schemeClr val="dk1"/>
                </a:solidFill>
                <a:latin typeface="Calibri"/>
                <a:ea typeface="Calibri"/>
                <a:cs typeface="Calibri"/>
                <a:sym typeface="Calibri"/>
              </a:rPr>
              <a:t>sehat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bergizi</a:t>
            </a:r>
            <a:r>
              <a:rPr lang="en-US" sz="1200" dirty="0">
                <a:solidFill>
                  <a:schemeClr val="dk1"/>
                </a:solidFill>
                <a:latin typeface="Calibri"/>
                <a:ea typeface="Calibri"/>
                <a:cs typeface="Calibri"/>
                <a:sym typeface="Calibri"/>
              </a:rPr>
              <a:t>, SDM </a:t>
            </a:r>
            <a:r>
              <a:rPr lang="en-US" sz="1200" dirty="0" err="1">
                <a:solidFill>
                  <a:schemeClr val="dk1"/>
                </a:solidFill>
                <a:latin typeface="Calibri"/>
                <a:ea typeface="Calibri"/>
                <a:cs typeface="Calibri"/>
                <a:sym typeface="Calibri"/>
              </a:rPr>
              <a:t>cerdas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berkarakter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kuat</a:t>
            </a:r>
            <a:r>
              <a:rPr lang="en-US" sz="1200" dirty="0">
                <a:solidFill>
                  <a:schemeClr val="dk1"/>
                </a:solidFill>
                <a:latin typeface="Calibri"/>
                <a:ea typeface="Calibri"/>
                <a:cs typeface="Calibri"/>
                <a:sym typeface="Calibri"/>
              </a:rPr>
              <a:t> dan SDM yang </a:t>
            </a:r>
            <a:r>
              <a:rPr lang="en-US" sz="1200" dirty="0" err="1">
                <a:solidFill>
                  <a:schemeClr val="dk1"/>
                </a:solidFill>
                <a:latin typeface="Calibri"/>
                <a:ea typeface="Calibri"/>
                <a:cs typeface="Calibri"/>
                <a:sym typeface="Calibri"/>
              </a:rPr>
              <a:t>kreatif</a:t>
            </a:r>
            <a:r>
              <a:rPr lang="en-US" sz="1200" dirty="0">
                <a:solidFill>
                  <a:schemeClr val="dk1"/>
                </a:solidFill>
                <a:latin typeface="Calibri"/>
                <a:ea typeface="Calibri"/>
                <a:cs typeface="Calibri"/>
                <a:sym typeface="Calibri"/>
              </a:rPr>
              <a:t> dan </a:t>
            </a:r>
            <a:r>
              <a:rPr lang="en-US" sz="1200" dirty="0" err="1">
                <a:solidFill>
                  <a:schemeClr val="dk1"/>
                </a:solidFill>
                <a:latin typeface="Calibri"/>
                <a:ea typeface="Calibri"/>
                <a:cs typeface="Calibri"/>
                <a:sym typeface="Calibri"/>
              </a:rPr>
              <a:t>inovatif</a:t>
            </a:r>
            <a:r>
              <a:rPr lang="en-US" sz="1200" dirty="0">
                <a:solidFill>
                  <a:schemeClr val="dk1"/>
                </a:solidFill>
                <a:latin typeface="Calibri"/>
                <a:ea typeface="Calibri"/>
                <a:cs typeface="Calibri"/>
                <a:sym typeface="Calibri"/>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sz="1200" b="1" dirty="0">
                <a:solidFill>
                  <a:srgbClr val="C00000"/>
                </a:solidFill>
                <a:latin typeface="Calibri"/>
                <a:ea typeface="Calibri"/>
                <a:cs typeface="Calibri"/>
                <a:sym typeface="Calibri"/>
              </a:rPr>
              <a:t>Bali Hijau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dk1"/>
                </a:solidFill>
                <a:latin typeface="Calibri"/>
                <a:ea typeface="Calibri"/>
                <a:cs typeface="Calibri"/>
                <a:sym typeface="Calibri"/>
              </a:rPr>
              <a:t>skenario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penerapan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kebijakan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mitigasi</a:t>
            </a:r>
            <a:r>
              <a:rPr lang="en-US" sz="1200" dirty="0">
                <a:solidFill>
                  <a:schemeClr val="dk1"/>
                </a:solidFill>
                <a:latin typeface="Calibri"/>
                <a:ea typeface="Calibri"/>
                <a:cs typeface="Calibri"/>
                <a:sym typeface="Calibri"/>
              </a:rPr>
              <a:t> dan </a:t>
            </a:r>
            <a:r>
              <a:rPr lang="en-US" sz="1200" dirty="0" err="1">
                <a:solidFill>
                  <a:schemeClr val="dk1"/>
                </a:solidFill>
                <a:latin typeface="Calibri"/>
                <a:ea typeface="Calibri"/>
                <a:cs typeface="Calibri"/>
                <a:sym typeface="Calibri"/>
              </a:rPr>
              <a:t>adaptasi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perubahan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iklim</a:t>
            </a:r>
            <a:r>
              <a:rPr lang="en-US" sz="1200" dirty="0">
                <a:solidFill>
                  <a:schemeClr val="dk1"/>
                </a:solidFill>
                <a:latin typeface="Calibri"/>
                <a:ea typeface="Calibri"/>
                <a:cs typeface="Calibri"/>
                <a:sym typeface="Calibri"/>
              </a:rPr>
              <a:t> yang </a:t>
            </a:r>
            <a:r>
              <a:rPr lang="en-US" sz="1200" dirty="0" err="1">
                <a:solidFill>
                  <a:schemeClr val="dk1"/>
                </a:solidFill>
                <a:latin typeface="Calibri"/>
                <a:ea typeface="Calibri"/>
                <a:cs typeface="Calibri"/>
                <a:sym typeface="Calibri"/>
              </a:rPr>
              <a:t>ambisius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sehingga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tercapai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penurunan</a:t>
            </a:r>
            <a:r>
              <a:rPr lang="en-US" sz="1200" dirty="0">
                <a:solidFill>
                  <a:schemeClr val="dk1"/>
                </a:solidFill>
                <a:latin typeface="Calibri"/>
                <a:ea typeface="Calibri"/>
                <a:cs typeface="Calibri"/>
                <a:sym typeface="Calibri"/>
              </a:rPr>
              <a:t> Green House Gases (GHG) di level Net Zero Emission pada </a:t>
            </a:r>
            <a:r>
              <a:rPr lang="en-US" sz="1200" dirty="0" err="1">
                <a:solidFill>
                  <a:schemeClr val="dk1"/>
                </a:solidFill>
                <a:latin typeface="Calibri"/>
                <a:ea typeface="Calibri"/>
                <a:cs typeface="Calibri"/>
                <a:sym typeface="Calibri"/>
              </a:rPr>
              <a:t>tahun</a:t>
            </a:r>
            <a:r>
              <a:rPr lang="en-US" sz="1200" dirty="0">
                <a:solidFill>
                  <a:schemeClr val="dk1"/>
                </a:solidFill>
                <a:latin typeface="Calibri"/>
                <a:ea typeface="Calibri"/>
                <a:cs typeface="Calibri"/>
                <a:sym typeface="Calibri"/>
              </a:rPr>
              <a:t> 2060 </a:t>
            </a:r>
            <a:r>
              <a:rPr lang="en-US" sz="1200" dirty="0" err="1">
                <a:solidFill>
                  <a:schemeClr val="dk1"/>
                </a:solidFill>
                <a:latin typeface="Calibri"/>
                <a:ea typeface="Calibri"/>
                <a:cs typeface="Calibri"/>
                <a:sym typeface="Calibri"/>
              </a:rPr>
              <a:t>atau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lebih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cepat</a:t>
            </a:r>
            <a:r>
              <a:rPr lang="en-US" sz="1200" dirty="0">
                <a:solidFill>
                  <a:schemeClr val="dk1"/>
                </a:solidFill>
                <a:latin typeface="Calibri"/>
                <a:ea typeface="Calibri"/>
                <a:cs typeface="Calibri"/>
                <a:sym typeface="Calibri"/>
              </a:rPr>
              <a:t>, dan </a:t>
            </a:r>
            <a:r>
              <a:rPr lang="en-US" sz="1200" dirty="0" err="1">
                <a:solidFill>
                  <a:schemeClr val="dk1"/>
                </a:solidFill>
                <a:latin typeface="Calibri"/>
                <a:ea typeface="Calibri"/>
                <a:cs typeface="Calibri"/>
                <a:sym typeface="Calibri"/>
              </a:rPr>
              <a:t>pertumbuhan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penyerapan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tenaga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kerja</a:t>
            </a:r>
            <a:r>
              <a:rPr lang="en-US" sz="1200" dirty="0">
                <a:solidFill>
                  <a:schemeClr val="dk1"/>
                </a:solidFill>
                <a:latin typeface="Calibri"/>
                <a:ea typeface="Calibri"/>
                <a:cs typeface="Calibri"/>
                <a:sym typeface="Calibri"/>
              </a:rPr>
              <a:t> di </a:t>
            </a:r>
            <a:r>
              <a:rPr lang="en-US" sz="1200" dirty="0" err="1">
                <a:solidFill>
                  <a:schemeClr val="dk1"/>
                </a:solidFill>
                <a:latin typeface="Calibri"/>
                <a:ea typeface="Calibri"/>
                <a:cs typeface="Calibri"/>
                <a:sym typeface="Calibri"/>
              </a:rPr>
              <a:t>sektor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ekonomi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hijau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antara</a:t>
            </a:r>
            <a:r>
              <a:rPr lang="en-US" sz="1200" dirty="0">
                <a:solidFill>
                  <a:schemeClr val="dk1"/>
                </a:solidFill>
                <a:latin typeface="Calibri"/>
                <a:ea typeface="Calibri"/>
                <a:cs typeface="Calibri"/>
                <a:sym typeface="Calibri"/>
              </a:rPr>
              <a:t> 50.000 </a:t>
            </a:r>
            <a:r>
              <a:rPr lang="en-US" sz="1200" dirty="0" err="1">
                <a:solidFill>
                  <a:schemeClr val="dk1"/>
                </a:solidFill>
                <a:latin typeface="Calibri"/>
                <a:ea typeface="Calibri"/>
                <a:cs typeface="Calibri"/>
                <a:sym typeface="Calibri"/>
              </a:rPr>
              <a:t>sampai</a:t>
            </a:r>
            <a:r>
              <a:rPr lang="en-US" sz="1200" dirty="0">
                <a:solidFill>
                  <a:schemeClr val="dk1"/>
                </a:solidFill>
                <a:latin typeface="Calibri"/>
                <a:ea typeface="Calibri"/>
                <a:cs typeface="Calibri"/>
                <a:sym typeface="Calibri"/>
              </a:rPr>
              <a:t> 100.000 </a:t>
            </a:r>
            <a:r>
              <a:rPr lang="en-US" sz="1200" dirty="0" err="1">
                <a:solidFill>
                  <a:schemeClr val="dk1"/>
                </a:solidFill>
                <a:latin typeface="Calibri"/>
                <a:ea typeface="Calibri"/>
                <a:cs typeface="Calibri"/>
                <a:sym typeface="Calibri"/>
              </a:rPr>
              <a:t>lapangan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pekerjaan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baru</a:t>
            </a:r>
            <a:endParaRPr lang="en-US" sz="12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US" sz="1200" b="1" dirty="0">
                <a:solidFill>
                  <a:schemeClr val="lt1"/>
                </a:solidFill>
                <a:latin typeface="Calibri"/>
                <a:ea typeface="Calibri"/>
                <a:cs typeface="Calibri"/>
                <a:sym typeface="Calibri"/>
              </a:rPr>
              <a:t>Bali </a:t>
            </a:r>
            <a:r>
              <a:rPr lang="en-US" sz="1200" b="1" i="1" dirty="0">
                <a:solidFill>
                  <a:schemeClr val="lt1"/>
                </a:solidFill>
                <a:latin typeface="Calibri"/>
                <a:ea typeface="Calibri"/>
                <a:cs typeface="Calibri"/>
                <a:sym typeface="Calibri"/>
              </a:rPr>
              <a:t>Smart Island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lt1"/>
                </a:solidFill>
                <a:latin typeface="Calibri"/>
                <a:ea typeface="Calibri"/>
                <a:cs typeface="Calibri"/>
                <a:sym typeface="Calibri"/>
              </a:rPr>
              <a:t>penguatan</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infrastruktur</a:t>
            </a:r>
            <a:r>
              <a:rPr lang="en-US" sz="1200" dirty="0">
                <a:solidFill>
                  <a:schemeClr val="lt1"/>
                </a:solidFill>
                <a:latin typeface="Calibri"/>
                <a:ea typeface="Calibri"/>
                <a:cs typeface="Calibri"/>
                <a:sym typeface="Calibri"/>
              </a:rPr>
              <a:t> digital (100% coverage dan </a:t>
            </a:r>
            <a:r>
              <a:rPr lang="en-US" sz="1200" dirty="0" err="1">
                <a:solidFill>
                  <a:schemeClr val="lt1"/>
                </a:solidFill>
                <a:latin typeface="Calibri"/>
                <a:ea typeface="Calibri"/>
                <a:cs typeface="Calibri"/>
                <a:sym typeface="Calibri"/>
              </a:rPr>
              <a:t>berkualitas</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peningkatan</a:t>
            </a:r>
            <a:r>
              <a:rPr lang="en-US" sz="1200" dirty="0">
                <a:solidFill>
                  <a:schemeClr val="lt1"/>
                </a:solidFill>
                <a:latin typeface="Calibri"/>
                <a:ea typeface="Calibri"/>
                <a:cs typeface="Calibri"/>
                <a:sym typeface="Calibri"/>
              </a:rPr>
              <a:t> SDM </a:t>
            </a:r>
            <a:r>
              <a:rPr lang="en-US" sz="1200" dirty="0" err="1">
                <a:solidFill>
                  <a:schemeClr val="lt1"/>
                </a:solidFill>
                <a:latin typeface="Calibri"/>
                <a:ea typeface="Calibri"/>
                <a:cs typeface="Calibri"/>
                <a:sym typeface="Calibri"/>
              </a:rPr>
              <a:t>trampil</a:t>
            </a:r>
            <a:r>
              <a:rPr lang="en-US" sz="1200" dirty="0">
                <a:solidFill>
                  <a:schemeClr val="lt1"/>
                </a:solidFill>
                <a:latin typeface="Calibri"/>
                <a:ea typeface="Calibri"/>
                <a:cs typeface="Calibri"/>
                <a:sym typeface="Calibri"/>
              </a:rPr>
              <a:t> digital, </a:t>
            </a:r>
            <a:r>
              <a:rPr lang="en-US" sz="1200" dirty="0" err="1">
                <a:solidFill>
                  <a:schemeClr val="lt1"/>
                </a:solidFill>
                <a:latin typeface="Calibri"/>
                <a:ea typeface="Calibri"/>
                <a:cs typeface="Calibri"/>
                <a:sym typeface="Calibri"/>
              </a:rPr>
              <a:t>pengembangan</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berbagai</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pelayanan</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publik</a:t>
            </a:r>
            <a:r>
              <a:rPr lang="en-US" sz="1200" dirty="0">
                <a:solidFill>
                  <a:schemeClr val="lt1"/>
                </a:solidFill>
                <a:latin typeface="Calibri"/>
                <a:ea typeface="Calibri"/>
                <a:cs typeface="Calibri"/>
                <a:sym typeface="Calibri"/>
              </a:rPr>
              <a:t> dan </a:t>
            </a:r>
            <a:r>
              <a:rPr lang="en-US" sz="1200" dirty="0" err="1">
                <a:solidFill>
                  <a:schemeClr val="lt1"/>
                </a:solidFill>
                <a:latin typeface="Calibri"/>
                <a:ea typeface="Calibri"/>
                <a:cs typeface="Calibri"/>
                <a:sym typeface="Calibri"/>
              </a:rPr>
              <a:t>swasta</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secara</a:t>
            </a:r>
            <a:r>
              <a:rPr lang="en-US" sz="1200" dirty="0">
                <a:solidFill>
                  <a:schemeClr val="lt1"/>
                </a:solidFill>
                <a:latin typeface="Calibri"/>
                <a:ea typeface="Calibri"/>
                <a:cs typeface="Calibri"/>
                <a:sym typeface="Calibri"/>
              </a:rPr>
              <a:t> digital </a:t>
            </a:r>
            <a:r>
              <a:rPr lang="en-US" sz="1200" dirty="0" err="1">
                <a:solidFill>
                  <a:schemeClr val="lt1"/>
                </a:solidFill>
                <a:latin typeface="Calibri"/>
                <a:ea typeface="Calibri"/>
                <a:cs typeface="Calibri"/>
                <a:sym typeface="Calibri"/>
              </a:rPr>
              <a:t>serta</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digitalisasi</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perekonomian</a:t>
            </a:r>
            <a:r>
              <a:rPr lang="en-US" sz="1200" dirty="0">
                <a:solidFill>
                  <a:schemeClr val="lt1"/>
                </a:solidFill>
                <a:latin typeface="Calibri"/>
                <a:ea typeface="Calibri"/>
                <a:cs typeface="Calibri"/>
                <a:sym typeface="Calibri"/>
              </a:rPr>
              <a:t> Bali </a:t>
            </a:r>
            <a:r>
              <a:rPr lang="en-US" sz="1200" dirty="0" err="1">
                <a:solidFill>
                  <a:schemeClr val="lt1"/>
                </a:solidFill>
                <a:latin typeface="Calibri"/>
                <a:ea typeface="Calibri"/>
                <a:cs typeface="Calibri"/>
                <a:sym typeface="Calibri"/>
              </a:rPr>
              <a:t>antara</a:t>
            </a:r>
            <a:r>
              <a:rPr lang="en-US" sz="1200" dirty="0">
                <a:solidFill>
                  <a:schemeClr val="lt1"/>
                </a:solidFill>
                <a:latin typeface="Calibri"/>
                <a:ea typeface="Calibri"/>
                <a:cs typeface="Calibri"/>
                <a:sym typeface="Calibri"/>
              </a:rPr>
              <a:t> lain </a:t>
            </a:r>
            <a:r>
              <a:rPr lang="en-US" sz="1200" dirty="0" err="1">
                <a:solidFill>
                  <a:schemeClr val="lt1"/>
                </a:solidFill>
                <a:latin typeface="Calibri"/>
                <a:ea typeface="Calibri"/>
                <a:cs typeface="Calibri"/>
                <a:sym typeface="Calibri"/>
              </a:rPr>
              <a:t>digitalisasi</a:t>
            </a:r>
            <a:r>
              <a:rPr lang="en-US" sz="1200" dirty="0">
                <a:solidFill>
                  <a:schemeClr val="lt1"/>
                </a:solidFill>
                <a:latin typeface="Calibri"/>
                <a:ea typeface="Calibri"/>
                <a:cs typeface="Calibri"/>
                <a:sym typeface="Calibri"/>
              </a:rPr>
              <a:t> start up UMKM dan </a:t>
            </a:r>
            <a:r>
              <a:rPr lang="en-US" sz="1200" dirty="0" err="1">
                <a:solidFill>
                  <a:schemeClr val="lt1"/>
                </a:solidFill>
                <a:latin typeface="Calibri"/>
                <a:ea typeface="Calibri"/>
                <a:cs typeface="Calibri"/>
                <a:sym typeface="Calibri"/>
              </a:rPr>
              <a:t>ekonomi</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kreatif</a:t>
            </a:r>
            <a:r>
              <a:rPr lang="en-US" sz="1200" dirty="0">
                <a:solidFill>
                  <a:schemeClr val="lt1"/>
                </a:solidFill>
                <a:latin typeface="Calibri"/>
                <a:ea typeface="Calibri"/>
                <a:cs typeface="Calibri"/>
                <a:sym typeface="Calibri"/>
              </a:rPr>
              <a:t>, dan </a:t>
            </a:r>
            <a:r>
              <a:rPr lang="en-US" sz="1200" dirty="0" err="1">
                <a:solidFill>
                  <a:schemeClr val="lt1"/>
                </a:solidFill>
                <a:latin typeface="Calibri"/>
                <a:ea typeface="Calibri"/>
                <a:cs typeface="Calibri"/>
                <a:sym typeface="Calibri"/>
              </a:rPr>
              <a:t>pengembangan</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layanan</a:t>
            </a:r>
            <a:r>
              <a:rPr lang="en-US" sz="1200" dirty="0">
                <a:solidFill>
                  <a:schemeClr val="lt1"/>
                </a:solidFill>
                <a:latin typeface="Calibri"/>
                <a:ea typeface="Calibri"/>
                <a:cs typeface="Calibri"/>
                <a:sym typeface="Calibri"/>
              </a:rPr>
              <a:t> </a:t>
            </a:r>
            <a:r>
              <a:rPr lang="en-US" sz="1200" dirty="0" err="1">
                <a:solidFill>
                  <a:schemeClr val="lt1"/>
                </a:solidFill>
                <a:latin typeface="Calibri"/>
                <a:ea typeface="Calibri"/>
                <a:cs typeface="Calibri"/>
                <a:sym typeface="Calibri"/>
              </a:rPr>
              <a:t>wisata</a:t>
            </a:r>
            <a:r>
              <a:rPr lang="en-US" sz="1200" dirty="0">
                <a:solidFill>
                  <a:schemeClr val="lt1"/>
                </a:solidFill>
                <a:latin typeface="Calibri"/>
                <a:ea typeface="Calibri"/>
                <a:cs typeface="Calibri"/>
                <a:sym typeface="Calibri"/>
              </a:rPr>
              <a:t> digital.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t>
            </a:r>
            <a:r>
              <a:rPr lang="en-US" sz="1200" b="1" dirty="0">
                <a:solidFill>
                  <a:srgbClr val="C00000"/>
                </a:solidFill>
                <a:latin typeface="Calibri"/>
                <a:ea typeface="Calibri"/>
                <a:cs typeface="Calibri"/>
                <a:sym typeface="Calibri"/>
              </a:rPr>
              <a:t>Bali </a:t>
            </a:r>
            <a:r>
              <a:rPr lang="en-US" sz="1200" b="1" dirty="0" err="1">
                <a:solidFill>
                  <a:srgbClr val="C00000"/>
                </a:solidFill>
                <a:latin typeface="Calibri"/>
                <a:ea typeface="Calibri"/>
                <a:cs typeface="Calibri"/>
                <a:sym typeface="Calibri"/>
              </a:rPr>
              <a:t>Produktif</a:t>
            </a:r>
            <a:endParaRPr lang="en-US" sz="1200" b="1" dirty="0">
              <a:solidFill>
                <a:srgbClr val="C00000"/>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Calibri"/>
                <a:ea typeface="Calibri"/>
                <a:cs typeface="Calibri"/>
                <a:sym typeface="Calibri"/>
              </a:rPr>
              <a:t>strategi </a:t>
            </a:r>
            <a:r>
              <a:rPr lang="en-US" sz="1200" dirty="0" err="1">
                <a:solidFill>
                  <a:schemeClr val="dk1"/>
                </a:solidFill>
                <a:latin typeface="Calibri"/>
                <a:ea typeface="Calibri"/>
                <a:cs typeface="Calibri"/>
                <a:sym typeface="Calibri"/>
              </a:rPr>
              <a:t>peningkatan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produktivitas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tenaga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kerja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menuju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pekerja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kelas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menengah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modernisasi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pertanian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modernisasi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kelautan</a:t>
            </a:r>
            <a:r>
              <a:rPr lang="en-US" sz="1200" dirty="0">
                <a:solidFill>
                  <a:schemeClr val="dk1"/>
                </a:solidFill>
                <a:latin typeface="Calibri"/>
                <a:ea typeface="Calibri"/>
                <a:cs typeface="Calibri"/>
                <a:sym typeface="Calibri"/>
              </a:rPr>
              <a:t> dan </a:t>
            </a:r>
            <a:r>
              <a:rPr lang="en-US" sz="1200" dirty="0" err="1">
                <a:solidFill>
                  <a:schemeClr val="dk1"/>
                </a:solidFill>
                <a:latin typeface="Calibri"/>
                <a:ea typeface="Calibri"/>
                <a:cs typeface="Calibri"/>
                <a:sym typeface="Calibri"/>
              </a:rPr>
              <a:t>perikanan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peningkatan</a:t>
            </a:r>
            <a:r>
              <a:rPr lang="en-US" sz="1200" dirty="0">
                <a:solidFill>
                  <a:schemeClr val="dk1"/>
                </a:solidFill>
                <a:latin typeface="Calibri"/>
                <a:ea typeface="Calibri"/>
                <a:cs typeface="Calibri"/>
                <a:sym typeface="Calibri"/>
              </a:rPr>
              <a:t> 16 </a:t>
            </a:r>
            <a:r>
              <a:rPr lang="en-US" sz="1200" dirty="0" err="1">
                <a:solidFill>
                  <a:schemeClr val="dk1"/>
                </a:solidFill>
                <a:latin typeface="Calibri"/>
                <a:ea typeface="Calibri"/>
                <a:cs typeface="Calibri"/>
                <a:sym typeface="Calibri"/>
              </a:rPr>
              <a:t>industrialisasi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penguatan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sektor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pariwisata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pengembangan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ekonomi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kreatif</a:t>
            </a:r>
            <a:r>
              <a:rPr lang="en-US" sz="1200" dirty="0">
                <a:solidFill>
                  <a:schemeClr val="dk1"/>
                </a:solidFill>
                <a:latin typeface="Calibri"/>
                <a:ea typeface="Calibri"/>
                <a:cs typeface="Calibri"/>
                <a:sym typeface="Calibri"/>
              </a:rPr>
              <a:t> dan </a:t>
            </a:r>
            <a:r>
              <a:rPr lang="en-US" sz="1200" dirty="0" err="1">
                <a:solidFill>
                  <a:schemeClr val="dk1"/>
                </a:solidFill>
                <a:latin typeface="Calibri"/>
                <a:ea typeface="Calibri"/>
                <a:cs typeface="Calibri"/>
                <a:sym typeface="Calibri"/>
              </a:rPr>
              <a:t>penguatan</a:t>
            </a:r>
            <a:r>
              <a:rPr lang="en-US" sz="1200" dirty="0">
                <a:solidFill>
                  <a:schemeClr val="dk1"/>
                </a:solidFill>
                <a:latin typeface="Calibri"/>
                <a:ea typeface="Calibri"/>
                <a:cs typeface="Calibri"/>
                <a:sym typeface="Calibri"/>
              </a:rPr>
              <a:t> UMKM dan </a:t>
            </a:r>
            <a:r>
              <a:rPr lang="en-US" sz="1200" dirty="0" err="1">
                <a:solidFill>
                  <a:schemeClr val="dk1"/>
                </a:solidFill>
                <a:latin typeface="Calibri"/>
                <a:ea typeface="Calibri"/>
                <a:cs typeface="Calibri"/>
                <a:sym typeface="Calibri"/>
              </a:rPr>
              <a:t>penguatan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sektor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pariwisata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produktivitas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tenaga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kerja</a:t>
            </a:r>
            <a:r>
              <a:rPr lang="en-US" sz="1200" dirty="0">
                <a:solidFill>
                  <a:schemeClr val="dk1"/>
                </a:solidFill>
                <a:latin typeface="Calibri"/>
                <a:ea typeface="Calibri"/>
                <a:cs typeface="Calibri"/>
                <a:sym typeface="Calibri"/>
              </a:rPr>
              <a:t> Bali </a:t>
            </a:r>
            <a:r>
              <a:rPr lang="en-US" sz="1200" dirty="0" err="1">
                <a:solidFill>
                  <a:schemeClr val="dk1"/>
                </a:solidFill>
                <a:latin typeface="Calibri"/>
                <a:ea typeface="Calibri"/>
                <a:cs typeface="Calibri"/>
                <a:sym typeface="Calibri"/>
              </a:rPr>
              <a:t>akan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mengalami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peningkatan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sebesar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tiga</a:t>
            </a:r>
            <a:r>
              <a:rPr lang="en-US" sz="1200" dirty="0">
                <a:solidFill>
                  <a:schemeClr val="dk1"/>
                </a:solidFill>
                <a:latin typeface="Calibri"/>
                <a:ea typeface="Calibri"/>
                <a:cs typeface="Calibri"/>
                <a:sym typeface="Calibri"/>
              </a:rPr>
              <a:t> kali </a:t>
            </a:r>
            <a:r>
              <a:rPr lang="en-US" sz="1200" dirty="0" err="1">
                <a:solidFill>
                  <a:schemeClr val="dk1"/>
                </a:solidFill>
                <a:latin typeface="Calibri"/>
                <a:ea typeface="Calibri"/>
                <a:cs typeface="Calibri"/>
                <a:sym typeface="Calibri"/>
              </a:rPr>
              <a:t>lipat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dibandingkan</a:t>
            </a:r>
            <a:r>
              <a:rPr lang="en-US" sz="1200" dirty="0">
                <a:solidFill>
                  <a:schemeClr val="dk1"/>
                </a:solidFill>
                <a:latin typeface="Calibri"/>
                <a:ea typeface="Calibri"/>
                <a:cs typeface="Calibri"/>
                <a:sym typeface="Calibri"/>
              </a:rPr>
              <a:t> rata-rata </a:t>
            </a:r>
            <a:r>
              <a:rPr lang="en-US" sz="1200" dirty="0" err="1">
                <a:solidFill>
                  <a:schemeClr val="dk1"/>
                </a:solidFill>
                <a:latin typeface="Calibri"/>
                <a:ea typeface="Calibri"/>
                <a:cs typeface="Calibri"/>
                <a:sym typeface="Calibri"/>
              </a:rPr>
              <a:t>produktivitas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tahun</a:t>
            </a:r>
            <a:r>
              <a:rPr lang="en-US" sz="1200" dirty="0">
                <a:solidFill>
                  <a:schemeClr val="dk1"/>
                </a:solidFill>
                <a:latin typeface="Calibri"/>
                <a:ea typeface="Calibri"/>
                <a:cs typeface="Calibri"/>
                <a:sym typeface="Calibri"/>
              </a:rPr>
              <a:t> 2015-2019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a:t>
            </a:r>
            <a:r>
              <a:rPr lang="en-US" sz="1200" b="1" dirty="0">
                <a:solidFill>
                  <a:srgbClr val="C00000"/>
                </a:solidFill>
                <a:latin typeface="Calibri"/>
                <a:ea typeface="Calibri"/>
                <a:cs typeface="Calibri"/>
                <a:sym typeface="Calibri"/>
              </a:rPr>
              <a:t>Bali </a:t>
            </a:r>
            <a:r>
              <a:rPr lang="en-US" sz="1200" b="1" dirty="0" err="1">
                <a:solidFill>
                  <a:srgbClr val="C00000"/>
                </a:solidFill>
                <a:latin typeface="Calibri"/>
                <a:ea typeface="Calibri"/>
                <a:cs typeface="Calibri"/>
                <a:sym typeface="Calibri"/>
              </a:rPr>
              <a:t>Terintegrasi</a:t>
            </a:r>
            <a:endParaRPr lang="en-US" sz="1200" b="1" dirty="0">
              <a:solidFill>
                <a:srgbClr val="C00000"/>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dk1"/>
                </a:solidFill>
                <a:latin typeface="Calibri"/>
                <a:ea typeface="Calibri"/>
                <a:cs typeface="Calibri"/>
                <a:sym typeface="Calibri"/>
              </a:rPr>
              <a:t>peningkatan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sarana</a:t>
            </a:r>
            <a:r>
              <a:rPr lang="en-US" sz="1200" dirty="0">
                <a:solidFill>
                  <a:schemeClr val="dk1"/>
                </a:solidFill>
                <a:latin typeface="Calibri"/>
                <a:ea typeface="Calibri"/>
                <a:cs typeface="Calibri"/>
                <a:sym typeface="Calibri"/>
              </a:rPr>
              <a:t> dan </a:t>
            </a:r>
            <a:r>
              <a:rPr lang="en-US" sz="1200" dirty="0" err="1">
                <a:solidFill>
                  <a:schemeClr val="dk1"/>
                </a:solidFill>
                <a:latin typeface="Calibri"/>
                <a:ea typeface="Calibri"/>
                <a:cs typeface="Calibri"/>
                <a:sym typeface="Calibri"/>
              </a:rPr>
              <a:t>prasarana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konektivitas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pengembangan</a:t>
            </a:r>
            <a:r>
              <a:rPr lang="en-US" sz="1200" dirty="0">
                <a:solidFill>
                  <a:schemeClr val="dk1"/>
                </a:solidFill>
                <a:latin typeface="Calibri"/>
                <a:ea typeface="Calibri"/>
                <a:cs typeface="Calibri"/>
                <a:sym typeface="Calibri"/>
              </a:rPr>
              <a:t> Bali </a:t>
            </a:r>
            <a:r>
              <a:rPr lang="en-US" sz="1200" dirty="0" err="1">
                <a:solidFill>
                  <a:schemeClr val="dk1"/>
                </a:solidFill>
                <a:latin typeface="Calibri"/>
                <a:ea typeface="Calibri"/>
                <a:cs typeface="Calibri"/>
                <a:sym typeface="Calibri"/>
              </a:rPr>
              <a:t>sebagai</a:t>
            </a:r>
            <a:r>
              <a:rPr lang="en-US" sz="1200" dirty="0">
                <a:solidFill>
                  <a:schemeClr val="dk1"/>
                </a:solidFill>
                <a:latin typeface="Calibri"/>
                <a:ea typeface="Calibri"/>
                <a:cs typeface="Calibri"/>
                <a:sym typeface="Calibri"/>
              </a:rPr>
              <a:t> hub </a:t>
            </a:r>
            <a:r>
              <a:rPr lang="en-US" sz="1200" dirty="0" err="1">
                <a:solidFill>
                  <a:schemeClr val="dk1"/>
                </a:solidFill>
                <a:latin typeface="Calibri"/>
                <a:ea typeface="Calibri"/>
                <a:cs typeface="Calibri"/>
                <a:sym typeface="Calibri"/>
              </a:rPr>
              <a:t>logistik</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udara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penguatan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kerja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sama</a:t>
            </a:r>
            <a:r>
              <a:rPr lang="en-US" sz="1200" dirty="0">
                <a:solidFill>
                  <a:schemeClr val="dk1"/>
                </a:solidFill>
                <a:latin typeface="Calibri"/>
                <a:ea typeface="Calibri"/>
                <a:cs typeface="Calibri"/>
                <a:sym typeface="Calibri"/>
              </a:rPr>
              <a:t> Bali-Nusra, </a:t>
            </a:r>
            <a:r>
              <a:rPr lang="en-US" sz="1200" dirty="0" err="1">
                <a:solidFill>
                  <a:schemeClr val="dk1"/>
                </a:solidFill>
                <a:latin typeface="Calibri"/>
                <a:ea typeface="Calibri"/>
                <a:cs typeface="Calibri"/>
                <a:sym typeface="Calibri"/>
              </a:rPr>
              <a:t>serta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pengembangan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skema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inovatif</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pembiayaan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infrastruktur</a:t>
            </a:r>
            <a:endParaRPr lang="en-US" sz="12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en-US" sz="1200" b="1" dirty="0">
                <a:solidFill>
                  <a:srgbClr val="C00000"/>
                </a:solidFill>
                <a:latin typeface="Calibri"/>
                <a:ea typeface="Calibri"/>
                <a:cs typeface="Calibri"/>
                <a:sym typeface="Calibri"/>
              </a:rPr>
              <a:t>Bali </a:t>
            </a:r>
            <a:r>
              <a:rPr lang="en-US" sz="1200" b="1" dirty="0" err="1">
                <a:solidFill>
                  <a:srgbClr val="C00000"/>
                </a:solidFill>
                <a:latin typeface="Calibri"/>
                <a:ea typeface="Calibri"/>
                <a:cs typeface="Calibri"/>
                <a:sym typeface="Calibri"/>
              </a:rPr>
              <a:t>Kondusif</a:t>
            </a:r>
            <a:endParaRPr lang="en-US" sz="1200" b="1" dirty="0">
              <a:solidFill>
                <a:srgbClr val="C00000"/>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dk1"/>
                </a:solidFill>
                <a:latin typeface="Calibri"/>
                <a:ea typeface="Calibri"/>
                <a:cs typeface="Calibri"/>
                <a:sym typeface="Calibri"/>
              </a:rPr>
              <a:t>penguatan</a:t>
            </a:r>
            <a:r>
              <a:rPr lang="en-US" sz="1200" dirty="0">
                <a:solidFill>
                  <a:schemeClr val="dk1"/>
                </a:solidFill>
                <a:latin typeface="Calibri"/>
                <a:ea typeface="Calibri"/>
                <a:cs typeface="Calibri"/>
                <a:sym typeface="Calibri"/>
              </a:rPr>
              <a:t> </a:t>
            </a:r>
            <a:r>
              <a:rPr lang="en-US" sz="1200" i="1" dirty="0">
                <a:solidFill>
                  <a:schemeClr val="dk1"/>
                </a:solidFill>
                <a:latin typeface="Calibri"/>
                <a:ea typeface="Calibri"/>
                <a:cs typeface="Calibri"/>
                <a:sym typeface="Calibri"/>
              </a:rPr>
              <a:t>enabler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atau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faktor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pengungkit</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pertumbuhan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ekonomi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jangka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panjang</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yaitu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aspek</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keuangan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daerah</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aspek</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pembiayaan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usaha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dari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aspek</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kemudahan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berusaha</a:t>
            </a:r>
            <a:r>
              <a:rPr lang="en-US" sz="1200" dirty="0">
                <a:solidFill>
                  <a:schemeClr val="dk1"/>
                </a:solidFill>
                <a:latin typeface="Calibri"/>
                <a:ea typeface="Calibri"/>
                <a:cs typeface="Calibri"/>
                <a:sym typeface="Calibri"/>
              </a:rPr>
              <a:t>, dan </a:t>
            </a:r>
            <a:r>
              <a:rPr lang="en-US" sz="1200" dirty="0" err="1">
                <a:solidFill>
                  <a:schemeClr val="dk1"/>
                </a:solidFill>
                <a:latin typeface="Calibri"/>
                <a:ea typeface="Calibri"/>
                <a:cs typeface="Calibri"/>
                <a:sym typeface="Calibri"/>
              </a:rPr>
              <a:t>aspek</a:t>
            </a:r>
            <a:r>
              <a:rPr lang="en-US" sz="1200" dirty="0">
                <a:solidFill>
                  <a:schemeClr val="dk1"/>
                </a:solidFill>
                <a:latin typeface="Calibri"/>
                <a:ea typeface="Calibri"/>
                <a:cs typeface="Calibri"/>
                <a:sym typeface="Calibri"/>
              </a:rPr>
              <a:t> reformasi </a:t>
            </a:r>
            <a:r>
              <a:rPr lang="en-US" sz="1200" dirty="0" err="1">
                <a:solidFill>
                  <a:schemeClr val="dk1"/>
                </a:solidFill>
                <a:latin typeface="Calibri"/>
                <a:ea typeface="Calibri"/>
                <a:cs typeface="Calibri"/>
                <a:sym typeface="Calibri"/>
              </a:rPr>
              <a:t>birokrasi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serta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perbaikan</a:t>
            </a:r>
            <a:r>
              <a:rPr lang="en-US" sz="1200" dirty="0">
                <a:solidFill>
                  <a:schemeClr val="dk1"/>
                </a:solidFill>
                <a:latin typeface="Calibri"/>
                <a:ea typeface="Calibri"/>
                <a:cs typeface="Calibri"/>
                <a:sym typeface="Calibri"/>
              </a:rPr>
              <a:t> tata </a:t>
            </a:r>
            <a:r>
              <a:rPr lang="en-US" sz="1200" dirty="0" err="1">
                <a:solidFill>
                  <a:schemeClr val="dk1"/>
                </a:solidFill>
                <a:latin typeface="Calibri"/>
                <a:ea typeface="Calibri"/>
                <a:cs typeface="Calibri"/>
                <a:sym typeface="Calibri"/>
              </a:rPr>
              <a:t>kelola</a:t>
            </a:r>
            <a:r>
              <a:rPr lang="en-US" sz="1200" dirty="0">
                <a:solidFill>
                  <a:schemeClr val="dk1"/>
                </a:solidFill>
                <a:latin typeface="Calibri"/>
                <a:ea typeface="Calibri"/>
                <a:cs typeface="Calibri"/>
                <a:sym typeface="Calibri"/>
              </a:rPr>
              <a:t> dan </a:t>
            </a:r>
            <a:r>
              <a:rPr lang="en-US" sz="1200" dirty="0" err="1">
                <a:solidFill>
                  <a:schemeClr val="dk1"/>
                </a:solidFill>
                <a:latin typeface="Calibri"/>
                <a:ea typeface="Calibri"/>
                <a:cs typeface="Calibri"/>
                <a:sym typeface="Calibri"/>
              </a:rPr>
              <a:t>kelembagaan</a:t>
            </a:r>
            <a:r>
              <a:rPr lang="en-US" sz="1200" dirty="0">
                <a:solidFill>
                  <a:schemeClr val="dk1"/>
                </a:solidFill>
                <a:latin typeface="Calibri"/>
                <a:ea typeface="Calibri"/>
                <a:cs typeface="Calibri"/>
                <a:sym typeface="Calibri"/>
              </a:rPr>
              <a:t>. </a:t>
            </a:r>
          </a:p>
          <a:p>
            <a:endParaRPr lang="en-US" dirty="0"/>
          </a:p>
        </p:txBody>
      </p:sp>
      <p:sp>
        <p:nvSpPr>
          <p:cNvPr id="4" name="Slide Number Placeholder 3"/>
          <p:cNvSpPr>
            <a:spLocks noGrp="1"/>
          </p:cNvSpPr>
          <p:nvPr>
            <p:ph type="sldNum" sz="quarter" idx="5"/>
          </p:nvPr>
        </p:nvSpPr>
        <p:spPr/>
        <p:txBody>
          <a:bodyPr/>
          <a:lstStyle/>
          <a:p>
            <a:fld id="{9224BE47-A58D-4035-ADA5-B714CC73A5ED}" type="slidenum">
              <a:rPr lang="en-ID" smtClean="0"/>
              <a:t>18</a:t>
            </a:fld>
            <a:endParaRPr lang="en-ID"/>
          </a:p>
        </p:txBody>
      </p:sp>
    </p:spTree>
    <p:extLst>
      <p:ext uri="{BB962C8B-B14F-4D97-AF65-F5344CB8AC3E}">
        <p14:creationId xmlns:p14="http://schemas.microsoft.com/office/powerpoint/2010/main" val="4071212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 </a:t>
            </a:r>
            <a:r>
              <a:rPr lang="en-US" dirty="0" err="1"/>
              <a:t>bhs</a:t>
            </a:r>
            <a:r>
              <a:rPr lang="en-US" dirty="0"/>
              <a:t> </a:t>
            </a:r>
            <a:r>
              <a:rPr lang="en-US" dirty="0" err="1"/>
              <a:t>inggris</a:t>
            </a:r>
            <a:endParaRPr lang="en-US" dirty="0"/>
          </a:p>
        </p:txBody>
      </p:sp>
      <p:sp>
        <p:nvSpPr>
          <p:cNvPr id="4" name="Slide Number Placeholder 3"/>
          <p:cNvSpPr>
            <a:spLocks noGrp="1"/>
          </p:cNvSpPr>
          <p:nvPr>
            <p:ph type="sldNum" sz="quarter" idx="5"/>
          </p:nvPr>
        </p:nvSpPr>
        <p:spPr/>
        <p:txBody>
          <a:bodyPr/>
          <a:lstStyle/>
          <a:p>
            <a:fld id="{9224BE47-A58D-4035-ADA5-B714CC73A5ED}" type="slidenum">
              <a:rPr lang="en-ID" smtClean="0"/>
              <a:t>21</a:t>
            </a:fld>
            <a:endParaRPr lang="en-ID"/>
          </a:p>
        </p:txBody>
      </p:sp>
    </p:spTree>
    <p:extLst>
      <p:ext uri="{BB962C8B-B14F-4D97-AF65-F5344CB8AC3E}">
        <p14:creationId xmlns:p14="http://schemas.microsoft.com/office/powerpoint/2010/main" val="274671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24BE47-A58D-4035-ADA5-B714CC73A5ED}" type="slidenum">
              <a:rPr lang="en-ID" smtClean="0"/>
              <a:t>22</a:t>
            </a:fld>
            <a:endParaRPr lang="en-I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 </a:t>
            </a:r>
            <a:r>
              <a:rPr lang="en-US" dirty="0" err="1"/>
              <a:t>bhs</a:t>
            </a:r>
            <a:r>
              <a:rPr lang="en-US" dirty="0"/>
              <a:t> </a:t>
            </a:r>
            <a:r>
              <a:rPr lang="en-US" dirty="0" err="1"/>
              <a:t>inggris</a:t>
            </a:r>
            <a:endParaRPr lang="en-US" dirty="0"/>
          </a:p>
        </p:txBody>
      </p:sp>
      <p:sp>
        <p:nvSpPr>
          <p:cNvPr id="4" name="Slide Number Placeholder 3"/>
          <p:cNvSpPr>
            <a:spLocks noGrp="1"/>
          </p:cNvSpPr>
          <p:nvPr>
            <p:ph type="sldNum" sz="quarter" idx="5"/>
          </p:nvPr>
        </p:nvSpPr>
        <p:spPr/>
        <p:txBody>
          <a:bodyPr/>
          <a:lstStyle/>
          <a:p>
            <a:fld id="{9224BE47-A58D-4035-ADA5-B714CC73A5ED}" type="slidenum">
              <a:rPr lang="en-ID" smtClean="0"/>
              <a:t>5</a:t>
            </a:fld>
            <a:endParaRPr lang="en-ID"/>
          </a:p>
        </p:txBody>
      </p:sp>
    </p:spTree>
    <p:extLst>
      <p:ext uri="{BB962C8B-B14F-4D97-AF65-F5344CB8AC3E}">
        <p14:creationId xmlns:p14="http://schemas.microsoft.com/office/powerpoint/2010/main" val="170822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ID" b="0" i="0" u="none" strike="noStrike" dirty="0">
                <a:solidFill>
                  <a:srgbClr val="374151"/>
                </a:solidFill>
                <a:effectLst/>
                <a:latin typeface="Söhne"/>
              </a:rPr>
              <a:t>Enhanced Efficiency and Productivity: Digital transformation automates repetitive tasks, streamlines processes, and optimizes workflows. By leveraging technology, organizations can improve efficiency and productivity, allowing employees to focus on higher-value tasks and strategic initiatives.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D" b="0" i="0" u="none" strike="noStrike" dirty="0">
                <a:solidFill>
                  <a:srgbClr val="374151"/>
                </a:solidFill>
                <a:effectLst/>
                <a:latin typeface="Söhne"/>
              </a:rPr>
              <a:t>2. Data-Driven Decision Making:  Digital transformation allows companies to collect, </a:t>
            </a:r>
            <a:r>
              <a:rPr lang="en-ID" b="0" i="0" u="none" strike="noStrike" dirty="0" err="1">
                <a:solidFill>
                  <a:srgbClr val="374151"/>
                </a:solidFill>
                <a:effectLst/>
                <a:latin typeface="Söhne"/>
              </a:rPr>
              <a:t>analyze</a:t>
            </a:r>
            <a:r>
              <a:rPr lang="en-ID" b="0" i="0" u="none" strike="noStrike" dirty="0">
                <a:solidFill>
                  <a:srgbClr val="374151"/>
                </a:solidFill>
                <a:effectLst/>
                <a:latin typeface="Söhne"/>
              </a:rPr>
              <a:t>, and interpret vast amounts of data. Data-driven insights empower organizations to make informed decisions, identify trends, and predict future market dynamics, enhancing their competitive edge.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ID" b="0" i="0" u="none" strike="noStrike" dirty="0">
                <a:solidFill>
                  <a:srgbClr val="374151"/>
                </a:solidFill>
                <a:effectLst/>
                <a:latin typeface="Söhne"/>
              </a:rPr>
              <a:t>Agility and Adaptability: With rapidly changing market conditions, businesses must be agile and adaptable. Embracing digital technologies enables organizations to respond quickly to market shifts, customer demands, and industry disruptions. Being agile innovative is more important then ever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D"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D" b="0" i="0" u="none" strike="noStrike" dirty="0">
                <a:solidFill>
                  <a:srgbClr val="374151"/>
                </a:solidFill>
                <a:effectLst/>
                <a:latin typeface="Söhne"/>
              </a:rPr>
              <a:t>4. Talent Attraction and Retention: Embracing digital transformation showcases a company's commitment to innovation and modernization, making it more appealing to potential employees. It also fosters an engaging work environment, improving employee retention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D" b="0" i="0" u="none" strike="noStrike"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9224BE47-A58D-4035-ADA5-B714CC73A5ED}" type="slidenum">
              <a:rPr lang="en-ID" smtClean="0"/>
              <a:t>6</a:t>
            </a:fld>
            <a:endParaRPr lang="en-ID"/>
          </a:p>
        </p:txBody>
      </p:sp>
    </p:spTree>
    <p:extLst>
      <p:ext uri="{BB962C8B-B14F-4D97-AF65-F5344CB8AC3E}">
        <p14:creationId xmlns:p14="http://schemas.microsoft.com/office/powerpoint/2010/main" val="4055328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24BE47-A58D-4035-ADA5-B714CC73A5ED}" type="slidenum">
              <a:rPr lang="en-ID" smtClean="0"/>
              <a:t>7</a:t>
            </a:fld>
            <a:endParaRPr lang="en-ID"/>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9224BE47-A58D-4035-ADA5-B714CC73A5ED}" type="slidenum">
              <a:rPr lang="en-ID" smtClean="0"/>
              <a:t>8</a:t>
            </a:fld>
            <a:endParaRPr lang="en-ID"/>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4BE47-A58D-4035-ADA5-B714CC73A5ED}" type="slidenum">
              <a:rPr lang="en-ID" smtClean="0"/>
              <a:t>9</a:t>
            </a:fld>
            <a:endParaRPr lang="en-ID"/>
          </a:p>
        </p:txBody>
      </p:sp>
    </p:spTree>
    <p:extLst>
      <p:ext uri="{BB962C8B-B14F-4D97-AF65-F5344CB8AC3E}">
        <p14:creationId xmlns:p14="http://schemas.microsoft.com/office/powerpoint/2010/main" val="3221557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4BE47-A58D-4035-ADA5-B714CC73A5ED}" type="slidenum">
              <a:rPr lang="en-ID" smtClean="0"/>
              <a:t>10</a:t>
            </a:fld>
            <a:endParaRPr lang="en-ID"/>
          </a:p>
        </p:txBody>
      </p:sp>
    </p:spTree>
    <p:extLst>
      <p:ext uri="{BB962C8B-B14F-4D97-AF65-F5344CB8AC3E}">
        <p14:creationId xmlns:p14="http://schemas.microsoft.com/office/powerpoint/2010/main" val="11433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D" b="0" i="0" dirty="0">
                <a:solidFill>
                  <a:srgbClr val="1F1F1F"/>
                </a:solidFill>
                <a:effectLst/>
                <a:latin typeface="Google Sans"/>
              </a:rPr>
              <a:t>Environmental benefits:</a:t>
            </a:r>
          </a:p>
          <a:p>
            <a:pPr algn="l">
              <a:buFont typeface="Arial" panose="020B0604020202020204" pitchFamily="34" charset="0"/>
              <a:buChar char="•"/>
            </a:pPr>
            <a:r>
              <a:rPr lang="en-ID" b="0" i="0" dirty="0">
                <a:solidFill>
                  <a:srgbClr val="1F1F1F"/>
                </a:solidFill>
                <a:effectLst/>
                <a:latin typeface="Google Sans"/>
              </a:rPr>
              <a:t>Reduced greenhouse gas emissions: Digital and green technology can help to reduce greenhouse gas emissions by enabling the use of renewable energy sources, improving energy efficiency, and reducing waste. For example, solar panels and wind turbines can generate clean electricity, while energy-efficient appliances and buildings can help to reduce energy consumption.</a:t>
            </a:r>
          </a:p>
          <a:p>
            <a:pPr algn="l">
              <a:buFont typeface="Arial" panose="020B0604020202020204" pitchFamily="34" charset="0"/>
              <a:buChar char="•"/>
            </a:pPr>
            <a:r>
              <a:rPr lang="en-ID" b="0" i="0" dirty="0">
                <a:solidFill>
                  <a:srgbClr val="1F1F1F"/>
                </a:solidFill>
                <a:effectLst/>
                <a:latin typeface="Google Sans"/>
              </a:rPr>
              <a:t>Reduced pollution: Digital and green technology can also help to reduce pollution of the air, water, and land. For example, electric vehicles produce zero emissions, while smart irrigation systems can help to reduce water usage and pollution from agricultural runoff.</a:t>
            </a:r>
          </a:p>
          <a:p>
            <a:pPr algn="l">
              <a:buFont typeface="Arial" panose="020B0604020202020204" pitchFamily="34" charset="0"/>
              <a:buChar char="•"/>
            </a:pPr>
            <a:r>
              <a:rPr lang="en-ID" b="0" i="0" dirty="0">
                <a:solidFill>
                  <a:srgbClr val="1F1F1F"/>
                </a:solidFill>
                <a:effectLst/>
                <a:latin typeface="Google Sans"/>
              </a:rPr>
              <a:t>Conservation of resources: Digital and green technology can help to conserve natural resources such as water, minerals, and fossil fuels. For example, desalination plants can produce fresh water from seawater, while recycling and reuse programs can help to reduce the need for new raw materials.</a:t>
            </a:r>
          </a:p>
          <a:p>
            <a:pPr algn="l"/>
            <a:r>
              <a:rPr lang="en-ID" b="0" i="0" dirty="0">
                <a:solidFill>
                  <a:srgbClr val="1F1F1F"/>
                </a:solidFill>
                <a:effectLst/>
                <a:latin typeface="Google Sans"/>
              </a:rPr>
              <a:t>Societal benefits:</a:t>
            </a:r>
          </a:p>
          <a:p>
            <a:pPr algn="l">
              <a:buFont typeface="Arial" panose="020B0604020202020204" pitchFamily="34" charset="0"/>
              <a:buChar char="•"/>
            </a:pPr>
            <a:r>
              <a:rPr lang="en-ID" b="0" i="0" dirty="0">
                <a:solidFill>
                  <a:srgbClr val="1F1F1F"/>
                </a:solidFill>
                <a:effectLst/>
                <a:latin typeface="Google Sans"/>
              </a:rPr>
              <a:t>Improved public health: Digital and green technology can help to improve public health by reducing air pollution, providing access to clean water and sanitation, and improving healthcare delivery. For example, air quality sensors can help to monitor and reduce air pollution, while telemedicine programs can provide access to healthcare services to people in remote areas.</a:t>
            </a:r>
          </a:p>
          <a:p>
            <a:pPr algn="l">
              <a:buFont typeface="Arial" panose="020B0604020202020204" pitchFamily="34" charset="0"/>
              <a:buChar char="•"/>
            </a:pPr>
            <a:r>
              <a:rPr lang="en-ID" b="0" i="0" dirty="0">
                <a:solidFill>
                  <a:srgbClr val="1F1F1F"/>
                </a:solidFill>
                <a:effectLst/>
                <a:latin typeface="Google Sans"/>
              </a:rPr>
              <a:t>Increased access to education and employment: Digital technology can help to increase access to education and employment opportunities for people around the world. For example, online learning platforms can provide access to high-quality education to people who live in remote areas or cannot afford traditional tuition fees.</a:t>
            </a:r>
          </a:p>
          <a:p>
            <a:pPr algn="l">
              <a:buFont typeface="Arial" panose="020B0604020202020204" pitchFamily="34" charset="0"/>
              <a:buChar char="•"/>
            </a:pPr>
            <a:r>
              <a:rPr lang="en-ID" b="0" i="0" dirty="0">
                <a:solidFill>
                  <a:srgbClr val="1F1F1F"/>
                </a:solidFill>
                <a:effectLst/>
                <a:latin typeface="Google Sans"/>
              </a:rPr>
              <a:t>Improved quality of life: Digital and green technology can also help to improve the quality of life for people around the world. For example, smart city technologies can help to improve traffic flow, reduce crime rates, and make cities more </a:t>
            </a:r>
            <a:r>
              <a:rPr lang="en-ID" b="0" i="0" dirty="0" err="1">
                <a:solidFill>
                  <a:srgbClr val="1F1F1F"/>
                </a:solidFill>
                <a:effectLst/>
                <a:latin typeface="Google Sans"/>
              </a:rPr>
              <a:t>livable</a:t>
            </a:r>
            <a:r>
              <a:rPr lang="en-ID" b="0" i="0" dirty="0">
                <a:solidFill>
                  <a:srgbClr val="1F1F1F"/>
                </a:solidFill>
                <a:effectLst/>
                <a:latin typeface="Google Sans"/>
              </a:rPr>
              <a:t>.</a:t>
            </a:r>
          </a:p>
          <a:p>
            <a:pPr algn="l"/>
            <a:r>
              <a:rPr lang="en-ID" b="0" i="0" dirty="0">
                <a:solidFill>
                  <a:srgbClr val="1F1F1F"/>
                </a:solidFill>
                <a:effectLst/>
                <a:latin typeface="Google Sans"/>
              </a:rPr>
              <a:t>Economic benefits:</a:t>
            </a:r>
          </a:p>
          <a:p>
            <a:pPr algn="l">
              <a:buFont typeface="Arial" panose="020B0604020202020204" pitchFamily="34" charset="0"/>
              <a:buChar char="•"/>
            </a:pPr>
            <a:r>
              <a:rPr lang="en-ID" b="0" i="0" dirty="0">
                <a:solidFill>
                  <a:srgbClr val="1F1F1F"/>
                </a:solidFill>
                <a:effectLst/>
                <a:latin typeface="Google Sans"/>
              </a:rPr>
              <a:t>Job creation: The digital and green economy is growing rapidly and creating new jobs in a variety of sectors, including renewable energy, energy efficiency, and waste management.</a:t>
            </a:r>
          </a:p>
          <a:p>
            <a:pPr algn="l">
              <a:buFont typeface="Arial" panose="020B0604020202020204" pitchFamily="34" charset="0"/>
              <a:buChar char="•"/>
            </a:pPr>
            <a:r>
              <a:rPr lang="en-ID" b="0" i="0" dirty="0">
                <a:solidFill>
                  <a:srgbClr val="1F1F1F"/>
                </a:solidFill>
                <a:effectLst/>
                <a:latin typeface="Google Sans"/>
              </a:rPr>
              <a:t>Increased productivity: Digital technology can help to increase productivity and efficiency in businesses and organizations of all sizes. For example, cloud computing can help businesses to reduce IT costs and scale their operations more easily.</a:t>
            </a:r>
          </a:p>
          <a:p>
            <a:pPr algn="l">
              <a:buFont typeface="Arial" panose="020B0604020202020204" pitchFamily="34" charset="0"/>
              <a:buChar char="•"/>
            </a:pPr>
            <a:r>
              <a:rPr lang="en-ID" b="0" i="0" dirty="0">
                <a:solidFill>
                  <a:srgbClr val="1F1F1F"/>
                </a:solidFill>
                <a:effectLst/>
                <a:latin typeface="Google Sans"/>
              </a:rPr>
              <a:t>New market opportunities: Digital and green technology are creating new market opportunities for businesses and entrepreneurs. For example, the growing demand for electric vehicles is creating new opportunities for businesses that develop and manufacture these vehicles.</a:t>
            </a:r>
          </a:p>
          <a:p>
            <a:endParaRPr lang="en-US" dirty="0"/>
          </a:p>
        </p:txBody>
      </p:sp>
      <p:sp>
        <p:nvSpPr>
          <p:cNvPr id="4" name="Slide Number Placeholder 3"/>
          <p:cNvSpPr>
            <a:spLocks noGrp="1"/>
          </p:cNvSpPr>
          <p:nvPr>
            <p:ph type="sldNum" sz="quarter" idx="5"/>
          </p:nvPr>
        </p:nvSpPr>
        <p:spPr/>
        <p:txBody>
          <a:bodyPr/>
          <a:lstStyle/>
          <a:p>
            <a:fld id="{DC35BE93-225F-8B45-8F67-B8EBA5800E99}" type="slidenum">
              <a:rPr lang="en-US" smtClean="0"/>
              <a:t>11</a:t>
            </a:fld>
            <a:endParaRPr lang="en-US"/>
          </a:p>
        </p:txBody>
      </p:sp>
    </p:spTree>
    <p:extLst>
      <p:ext uri="{BB962C8B-B14F-4D97-AF65-F5344CB8AC3E}">
        <p14:creationId xmlns:p14="http://schemas.microsoft.com/office/powerpoint/2010/main" val="1512956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D" b="0" i="0" dirty="0">
                <a:solidFill>
                  <a:srgbClr val="1F1F1F"/>
                </a:solidFill>
                <a:effectLst/>
                <a:latin typeface="Google Sans"/>
              </a:rPr>
              <a:t>Investing in research and development. Governments and businesses need to invest in research and development to create new digital and green technologies, and to improve the performance and affordability of existing technologies.</a:t>
            </a:r>
          </a:p>
          <a:p>
            <a:pPr algn="l">
              <a:buFont typeface="Arial" panose="020B0604020202020204" pitchFamily="34" charset="0"/>
              <a:buChar char="•"/>
            </a:pPr>
            <a:r>
              <a:rPr lang="en-ID" b="0" i="0" dirty="0">
                <a:solidFill>
                  <a:srgbClr val="1F1F1F"/>
                </a:solidFill>
                <a:effectLst/>
                <a:latin typeface="Google Sans"/>
              </a:rPr>
              <a:t>Providing financial incentives. Governments can provide financial incentives, such as tax breaks or subsidies, to encourage businesses and individuals to adopt digital and green technologies.</a:t>
            </a:r>
          </a:p>
          <a:p>
            <a:pPr algn="l">
              <a:buFont typeface="Arial" panose="020B0604020202020204" pitchFamily="34" charset="0"/>
              <a:buChar char="•"/>
            </a:pPr>
            <a:r>
              <a:rPr lang="en-ID" b="0" i="0" dirty="0">
                <a:solidFill>
                  <a:srgbClr val="1F1F1F"/>
                </a:solidFill>
                <a:effectLst/>
                <a:latin typeface="Google Sans"/>
              </a:rPr>
              <a:t>Creating a supportive regulatory environment. Governments can create a supportive regulatory environment for digital and green technology, by removing barriers to adoption and creating incentives for innovation.</a:t>
            </a:r>
          </a:p>
          <a:p>
            <a:pPr algn="l">
              <a:buFont typeface="Arial" panose="020B0604020202020204" pitchFamily="34" charset="0"/>
              <a:buChar char="•"/>
            </a:pPr>
            <a:r>
              <a:rPr lang="en-ID" b="0" i="0" dirty="0">
                <a:solidFill>
                  <a:srgbClr val="1F1F1F"/>
                </a:solidFill>
                <a:effectLst/>
                <a:latin typeface="Google Sans"/>
              </a:rPr>
              <a:t>Educating and training the public. It is important to educate and train the public on how to use digital and green technologies. This can be done through school programs, public awareness campaigns, and government-funded training programs.</a:t>
            </a:r>
          </a:p>
          <a:p>
            <a:pPr algn="l">
              <a:buFont typeface="Arial" panose="020B0604020202020204" pitchFamily="34" charset="0"/>
              <a:buChar char="•"/>
            </a:pPr>
            <a:r>
              <a:rPr lang="en-ID" b="0" i="0" dirty="0">
                <a:solidFill>
                  <a:srgbClr val="1F1F1F"/>
                </a:solidFill>
                <a:effectLst/>
                <a:latin typeface="Google Sans"/>
              </a:rPr>
              <a:t>Making digital and green technologies more accessible and affordable. Digital and green technologies should be made more accessible and affordable for everyone, regardless of income or location. This can be done by expanding access to broadband internet, providing discounts on digital devices, and offering financial assistance for energy efficiency improvements.</a:t>
            </a:r>
          </a:p>
          <a:p>
            <a:endParaRPr lang="en-US" dirty="0"/>
          </a:p>
        </p:txBody>
      </p:sp>
      <p:sp>
        <p:nvSpPr>
          <p:cNvPr id="4" name="Slide Number Placeholder 3"/>
          <p:cNvSpPr>
            <a:spLocks noGrp="1"/>
          </p:cNvSpPr>
          <p:nvPr>
            <p:ph type="sldNum" sz="quarter" idx="5"/>
          </p:nvPr>
        </p:nvSpPr>
        <p:spPr/>
        <p:txBody>
          <a:bodyPr/>
          <a:lstStyle/>
          <a:p>
            <a:fld id="{DC35BE93-225F-8B45-8F67-B8EBA5800E99}" type="slidenum">
              <a:rPr lang="en-US" smtClean="0"/>
              <a:t>12</a:t>
            </a:fld>
            <a:endParaRPr lang="en-US"/>
          </a:p>
        </p:txBody>
      </p:sp>
    </p:spTree>
    <p:extLst>
      <p:ext uri="{BB962C8B-B14F-4D97-AF65-F5344CB8AC3E}">
        <p14:creationId xmlns:p14="http://schemas.microsoft.com/office/powerpoint/2010/main" val="2167569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E303-EDD6-EE2A-DEDC-7EB28D3E94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4C8351-8141-F900-1E66-4F8F74DD4E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89091A-7872-F444-B651-6EC948DDC668}"/>
              </a:ext>
            </a:extLst>
          </p:cNvPr>
          <p:cNvSpPr>
            <a:spLocks noGrp="1"/>
          </p:cNvSpPr>
          <p:nvPr>
            <p:ph type="dt" sz="half" idx="10"/>
          </p:nvPr>
        </p:nvSpPr>
        <p:spPr/>
        <p:txBody>
          <a:bodyPr/>
          <a:lstStyle/>
          <a:p>
            <a:fld id="{9DEBD783-D11F-DF4D-8439-5833D366A587}" type="datetimeFigureOut">
              <a:rPr lang="en-US" smtClean="0"/>
              <a:t>11/7/23</a:t>
            </a:fld>
            <a:endParaRPr lang="en-US"/>
          </a:p>
        </p:txBody>
      </p:sp>
      <p:sp>
        <p:nvSpPr>
          <p:cNvPr id="5" name="Footer Placeholder 4">
            <a:extLst>
              <a:ext uri="{FF2B5EF4-FFF2-40B4-BE49-F238E27FC236}">
                <a16:creationId xmlns:a16="http://schemas.microsoft.com/office/drawing/2014/main" id="{A0AAF5C8-472C-1FF7-93EC-B6194D965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DD0B4-44C9-65E5-632C-8B0731A585F1}"/>
              </a:ext>
            </a:extLst>
          </p:cNvPr>
          <p:cNvSpPr>
            <a:spLocks noGrp="1"/>
          </p:cNvSpPr>
          <p:nvPr>
            <p:ph type="sldNum" sz="quarter" idx="12"/>
          </p:nvPr>
        </p:nvSpPr>
        <p:spPr/>
        <p:txBody>
          <a:bodyPr/>
          <a:lstStyle/>
          <a:p>
            <a:fld id="{86316642-FD1F-4742-955D-D923BFAA9865}" type="slidenum">
              <a:rPr lang="en-US" smtClean="0"/>
              <a:t>‹#›</a:t>
            </a:fld>
            <a:endParaRPr lang="en-US"/>
          </a:p>
        </p:txBody>
      </p:sp>
    </p:spTree>
    <p:extLst>
      <p:ext uri="{BB962C8B-B14F-4D97-AF65-F5344CB8AC3E}">
        <p14:creationId xmlns:p14="http://schemas.microsoft.com/office/powerpoint/2010/main" val="509453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E26C6-F7DB-4A47-804E-72CF50E7DB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E9A054-B695-02E5-0268-3D574563F0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EB5B5-1791-1EA3-4C7B-BD095044C253}"/>
              </a:ext>
            </a:extLst>
          </p:cNvPr>
          <p:cNvSpPr>
            <a:spLocks noGrp="1"/>
          </p:cNvSpPr>
          <p:nvPr>
            <p:ph type="dt" sz="half" idx="10"/>
          </p:nvPr>
        </p:nvSpPr>
        <p:spPr/>
        <p:txBody>
          <a:bodyPr/>
          <a:lstStyle/>
          <a:p>
            <a:fld id="{9DEBD783-D11F-DF4D-8439-5833D366A587}" type="datetimeFigureOut">
              <a:rPr lang="en-US" smtClean="0"/>
              <a:t>11/7/23</a:t>
            </a:fld>
            <a:endParaRPr lang="en-US"/>
          </a:p>
        </p:txBody>
      </p:sp>
      <p:sp>
        <p:nvSpPr>
          <p:cNvPr id="5" name="Footer Placeholder 4">
            <a:extLst>
              <a:ext uri="{FF2B5EF4-FFF2-40B4-BE49-F238E27FC236}">
                <a16:creationId xmlns:a16="http://schemas.microsoft.com/office/drawing/2014/main" id="{62FA5B73-15C5-D1C3-547C-68C38668E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DC809-5381-CB8A-0E77-9C23E180D6CC}"/>
              </a:ext>
            </a:extLst>
          </p:cNvPr>
          <p:cNvSpPr>
            <a:spLocks noGrp="1"/>
          </p:cNvSpPr>
          <p:nvPr>
            <p:ph type="sldNum" sz="quarter" idx="12"/>
          </p:nvPr>
        </p:nvSpPr>
        <p:spPr/>
        <p:txBody>
          <a:bodyPr/>
          <a:lstStyle/>
          <a:p>
            <a:fld id="{86316642-FD1F-4742-955D-D923BFAA9865}" type="slidenum">
              <a:rPr lang="en-US" smtClean="0"/>
              <a:t>‹#›</a:t>
            </a:fld>
            <a:endParaRPr lang="en-US"/>
          </a:p>
        </p:txBody>
      </p:sp>
    </p:spTree>
    <p:extLst>
      <p:ext uri="{BB962C8B-B14F-4D97-AF65-F5344CB8AC3E}">
        <p14:creationId xmlns:p14="http://schemas.microsoft.com/office/powerpoint/2010/main" val="410769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FFCB4D-64B9-7D84-B038-381E568DB5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5D7FE0-1E09-6D29-80EB-FEC4766ED9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31BF1-8F9A-8803-7A40-723512113D8E}"/>
              </a:ext>
            </a:extLst>
          </p:cNvPr>
          <p:cNvSpPr>
            <a:spLocks noGrp="1"/>
          </p:cNvSpPr>
          <p:nvPr>
            <p:ph type="dt" sz="half" idx="10"/>
          </p:nvPr>
        </p:nvSpPr>
        <p:spPr/>
        <p:txBody>
          <a:bodyPr/>
          <a:lstStyle/>
          <a:p>
            <a:fld id="{9DEBD783-D11F-DF4D-8439-5833D366A587}" type="datetimeFigureOut">
              <a:rPr lang="en-US" smtClean="0"/>
              <a:t>11/7/23</a:t>
            </a:fld>
            <a:endParaRPr lang="en-US"/>
          </a:p>
        </p:txBody>
      </p:sp>
      <p:sp>
        <p:nvSpPr>
          <p:cNvPr id="5" name="Footer Placeholder 4">
            <a:extLst>
              <a:ext uri="{FF2B5EF4-FFF2-40B4-BE49-F238E27FC236}">
                <a16:creationId xmlns:a16="http://schemas.microsoft.com/office/drawing/2014/main" id="{4E2E9F19-60F6-D97A-74CF-9C97A85A8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C0D0A-7BBA-ECE4-5D34-96FF35A020DE}"/>
              </a:ext>
            </a:extLst>
          </p:cNvPr>
          <p:cNvSpPr>
            <a:spLocks noGrp="1"/>
          </p:cNvSpPr>
          <p:nvPr>
            <p:ph type="sldNum" sz="quarter" idx="12"/>
          </p:nvPr>
        </p:nvSpPr>
        <p:spPr/>
        <p:txBody>
          <a:bodyPr/>
          <a:lstStyle/>
          <a:p>
            <a:fld id="{86316642-FD1F-4742-955D-D923BFAA9865}" type="slidenum">
              <a:rPr lang="en-US" smtClean="0"/>
              <a:t>‹#›</a:t>
            </a:fld>
            <a:endParaRPr lang="en-US"/>
          </a:p>
        </p:txBody>
      </p:sp>
    </p:spTree>
    <p:extLst>
      <p:ext uri="{BB962C8B-B14F-4D97-AF65-F5344CB8AC3E}">
        <p14:creationId xmlns:p14="http://schemas.microsoft.com/office/powerpoint/2010/main" val="2199571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Default">
    <p:spTree>
      <p:nvGrpSpPr>
        <p:cNvPr id="1" name=""/>
        <p:cNvGrpSpPr/>
        <p:nvPr/>
      </p:nvGrpSpPr>
      <p:grpSpPr>
        <a:xfrm>
          <a:off x="0" y="0"/>
          <a:ext cx="0" cy="0"/>
          <a:chOff x="0" y="0"/>
          <a:chExt cx="0" cy="0"/>
        </a:xfrm>
      </p:grpSpPr>
      <p:pic>
        <p:nvPicPr>
          <p:cNvPr id="93" name="image.jpg" descr="image.jpg"/>
          <p:cNvPicPr>
            <a:picLocks noChangeAspect="1"/>
          </p:cNvPicPr>
          <p:nvPr/>
        </p:nvPicPr>
        <p:blipFill>
          <a:blip r:embed="rId2"/>
          <a:stretch>
            <a:fillRect/>
          </a:stretch>
        </p:blipFill>
        <p:spPr>
          <a:xfrm>
            <a:off x="10791093" y="85725"/>
            <a:ext cx="1412632" cy="374650"/>
          </a:xfrm>
          <a:prstGeom prst="rect">
            <a:avLst/>
          </a:prstGeom>
          <a:ln w="12700">
            <a:miter lim="400000"/>
            <a:headEnd/>
            <a:tailEnd/>
          </a:ln>
        </p:spPr>
      </p:pic>
      <p:grpSp>
        <p:nvGrpSpPr>
          <p:cNvPr id="99" name="Group 31"/>
          <p:cNvGrpSpPr/>
          <p:nvPr/>
        </p:nvGrpSpPr>
        <p:grpSpPr>
          <a:xfrm>
            <a:off x="-1" y="6788150"/>
            <a:ext cx="12203724" cy="76200"/>
            <a:chOff x="0" y="0"/>
            <a:chExt cx="9915525" cy="76200"/>
          </a:xfrm>
        </p:grpSpPr>
        <p:sp>
          <p:nvSpPr>
            <p:cNvPr id="94" name="Shape 26"/>
            <p:cNvSpPr/>
            <p:nvPr/>
          </p:nvSpPr>
          <p:spPr>
            <a:xfrm>
              <a:off x="0" y="0"/>
              <a:ext cx="9915525" cy="76200"/>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5" name="Shape 27"/>
            <p:cNvSpPr/>
            <p:nvPr/>
          </p:nvSpPr>
          <p:spPr>
            <a:xfrm>
              <a:off x="-1" y="0"/>
              <a:ext cx="600076" cy="76200"/>
            </a:xfrm>
            <a:prstGeom prst="rect">
              <a:avLst/>
            </a:prstGeom>
            <a:solidFill>
              <a:srgbClr val="FDEAD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6" name="Shape 28"/>
            <p:cNvSpPr/>
            <p:nvPr/>
          </p:nvSpPr>
          <p:spPr>
            <a:xfrm>
              <a:off x="342899" y="0"/>
              <a:ext cx="542926" cy="76200"/>
            </a:xfrm>
            <a:prstGeom prst="rect">
              <a:avLst/>
            </a:prstGeom>
            <a:solidFill>
              <a:srgbClr val="DBEEF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7" name="Shape 29"/>
            <p:cNvSpPr/>
            <p:nvPr/>
          </p:nvSpPr>
          <p:spPr>
            <a:xfrm>
              <a:off x="885824" y="0"/>
              <a:ext cx="142876" cy="76200"/>
            </a:xfrm>
            <a:prstGeom prst="rect">
              <a:avLst/>
            </a:prstGeom>
            <a:solidFill>
              <a:srgbClr val="7F7F7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8" name="Shape 30"/>
            <p:cNvSpPr/>
            <p:nvPr/>
          </p:nvSpPr>
          <p:spPr>
            <a:xfrm>
              <a:off x="1028699" y="0"/>
              <a:ext cx="53976" cy="76200"/>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105" name="Group 37"/>
          <p:cNvGrpSpPr/>
          <p:nvPr/>
        </p:nvGrpSpPr>
        <p:grpSpPr>
          <a:xfrm>
            <a:off x="-11723" y="-34926"/>
            <a:ext cx="12203723" cy="104777"/>
            <a:chOff x="0" y="0"/>
            <a:chExt cx="9915525" cy="104775"/>
          </a:xfrm>
        </p:grpSpPr>
        <p:sp>
          <p:nvSpPr>
            <p:cNvPr id="100" name="Shape 32"/>
            <p:cNvSpPr/>
            <p:nvPr/>
          </p:nvSpPr>
          <p:spPr>
            <a:xfrm rot="10800000">
              <a:off x="0" y="28575"/>
              <a:ext cx="9915525" cy="76200"/>
            </a:xfrm>
            <a:prstGeom prst="rect">
              <a:avLst/>
            </a:prstGeom>
            <a:solidFill>
              <a:srgbClr val="C0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1" name="Shape 33"/>
            <p:cNvSpPr/>
            <p:nvPr/>
          </p:nvSpPr>
          <p:spPr>
            <a:xfrm rot="10800000">
              <a:off x="9315450" y="-1"/>
              <a:ext cx="600075" cy="76201"/>
            </a:xfrm>
            <a:prstGeom prst="rect">
              <a:avLst/>
            </a:prstGeom>
            <a:solidFill>
              <a:srgbClr val="FDEAD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2" name="Shape 34"/>
            <p:cNvSpPr/>
            <p:nvPr/>
          </p:nvSpPr>
          <p:spPr>
            <a:xfrm rot="10800000">
              <a:off x="9029700" y="-1"/>
              <a:ext cx="542925" cy="76201"/>
            </a:xfrm>
            <a:prstGeom prst="rect">
              <a:avLst/>
            </a:prstGeom>
            <a:solidFill>
              <a:srgbClr val="DBEEF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3" name="Shape 35"/>
            <p:cNvSpPr/>
            <p:nvPr/>
          </p:nvSpPr>
          <p:spPr>
            <a:xfrm rot="10800000">
              <a:off x="8886825" y="-1"/>
              <a:ext cx="142875" cy="76201"/>
            </a:xfrm>
            <a:prstGeom prst="rect">
              <a:avLst/>
            </a:prstGeom>
            <a:solidFill>
              <a:srgbClr val="7F7F7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4" name="Shape 36"/>
            <p:cNvSpPr/>
            <p:nvPr/>
          </p:nvSpPr>
          <p:spPr>
            <a:xfrm rot="10800000">
              <a:off x="8832850" y="-1"/>
              <a:ext cx="53975" cy="76201"/>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06" name="Title Text"/>
          <p:cNvSpPr txBox="1">
            <a:spLocks noGrp="1"/>
          </p:cNvSpPr>
          <p:nvPr>
            <p:ph type="title" hasCustomPrompt="1"/>
          </p:nvPr>
        </p:nvSpPr>
        <p:spPr>
          <a:xfrm>
            <a:off x="609600" y="274636"/>
            <a:ext cx="10972800" cy="663576"/>
          </a:xfrm>
          <a:prstGeom prst="rect">
            <a:avLst/>
          </a:prstGeom>
        </p:spPr>
        <p:txBody>
          <a:bodyPr/>
          <a:lstStyle>
            <a:lvl1pPr>
              <a:defRPr sz="3600" b="1">
                <a:latin typeface="Book Antiqua" panose="02040602050305030304"/>
                <a:ea typeface="Book Antiqua" panose="02040602050305030304"/>
                <a:cs typeface="Book Antiqua" panose="02040602050305030304"/>
                <a:sym typeface="Book Antiqua" panose="02040602050305030304"/>
              </a:defRPr>
            </a:lvl1pPr>
          </a:lstStyle>
          <a:p>
            <a:r>
              <a:t>Title Text</a:t>
            </a:r>
          </a:p>
        </p:txBody>
      </p:sp>
      <p:sp>
        <p:nvSpPr>
          <p:cNvPr id="107" name="Body Level One…"/>
          <p:cNvSpPr txBox="1">
            <a:spLocks noGrp="1"/>
          </p:cNvSpPr>
          <p:nvPr>
            <p:ph type="body" idx="1" hasCustomPrompt="1"/>
          </p:nvPr>
        </p:nvSpPr>
        <p:spPr>
          <a:xfrm>
            <a:off x="609600" y="1142996"/>
            <a:ext cx="10972800" cy="4525964"/>
          </a:xfrm>
          <a:prstGeom prst="rect">
            <a:avLst/>
          </a:prstGeom>
        </p:spPr>
        <p:txBody>
          <a:bodyPr>
            <a:normAutofit/>
          </a:bodyPr>
          <a:lstStyle>
            <a:lvl1pPr marL="342900" indent="-342900" algn="just">
              <a:defRPr>
                <a:latin typeface="Arial" panose="020B0604020202020204"/>
                <a:ea typeface="Arial" panose="020B0604020202020204"/>
                <a:cs typeface="Arial" panose="020B0604020202020204"/>
                <a:sym typeface="Arial" panose="020B0604020202020204"/>
              </a:defRPr>
            </a:lvl1pPr>
            <a:lvl2pPr marL="838200" indent="-381000" algn="just">
              <a:defRPr>
                <a:latin typeface="Arial" panose="020B0604020202020204"/>
                <a:ea typeface="Arial" panose="020B0604020202020204"/>
                <a:cs typeface="Arial" panose="020B0604020202020204"/>
                <a:sym typeface="Arial" panose="020B0604020202020204"/>
              </a:defRPr>
            </a:lvl2pPr>
            <a:lvl3pPr marL="1341120" indent="-426720" algn="just">
              <a:defRPr>
                <a:latin typeface="Arial" panose="020B0604020202020204"/>
                <a:ea typeface="Arial" panose="020B0604020202020204"/>
                <a:cs typeface="Arial" panose="020B0604020202020204"/>
                <a:sym typeface="Arial" panose="020B0604020202020204"/>
              </a:defRPr>
            </a:lvl3pPr>
            <a:lvl4pPr marL="1940560" indent="-568960" algn="just">
              <a:defRPr>
                <a:latin typeface="Arial" panose="020B0604020202020204"/>
                <a:ea typeface="Arial" panose="020B0604020202020204"/>
                <a:cs typeface="Arial" panose="020B0604020202020204"/>
                <a:sym typeface="Arial" panose="020B0604020202020204"/>
              </a:defRPr>
            </a:lvl4pPr>
            <a:lvl5pPr marL="2461260" indent="-632460" algn="just">
              <a:defRPr>
                <a:latin typeface="Arial" panose="020B0604020202020204"/>
                <a:ea typeface="Arial" panose="020B0604020202020204"/>
                <a:cs typeface="Arial" panose="020B0604020202020204"/>
                <a:sym typeface="Arial" panose="020B0604020202020204"/>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11716209" y="6534150"/>
            <a:ext cx="310724" cy="266700"/>
          </a:xfrm>
          <a:prstGeom prst="rect">
            <a:avLst/>
          </a:prstGeom>
        </p:spPr>
        <p:txBody>
          <a:bodyPr/>
          <a:lstStyle>
            <a:lvl1pPr algn="ctr">
              <a:defRPr>
                <a:solidFill>
                  <a:srgbClr val="000000"/>
                </a:solidFill>
              </a:defRPr>
            </a:lvl1pPr>
          </a:lstStyle>
          <a:p>
            <a:fld id="{86CB4B4D-7CA3-9044-876B-883B54F8677D}" type="slidenum">
              <a:rPr/>
              <a:t>‹#›</a:t>
            </a:fld>
            <a:endParaRPr/>
          </a:p>
        </p:txBody>
      </p:sp>
    </p:spTree>
    <p:extLst>
      <p:ext uri="{BB962C8B-B14F-4D97-AF65-F5344CB8AC3E}">
        <p14:creationId xmlns:p14="http://schemas.microsoft.com/office/powerpoint/2010/main" val="8669879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98B0-2425-C14D-E4E3-5A5AF93D66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19B54-E637-EE1A-12B2-764DD63355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EFBB3-6959-392E-9D53-FE251162DB20}"/>
              </a:ext>
            </a:extLst>
          </p:cNvPr>
          <p:cNvSpPr>
            <a:spLocks noGrp="1"/>
          </p:cNvSpPr>
          <p:nvPr>
            <p:ph type="dt" sz="half" idx="10"/>
          </p:nvPr>
        </p:nvSpPr>
        <p:spPr/>
        <p:txBody>
          <a:bodyPr/>
          <a:lstStyle/>
          <a:p>
            <a:fld id="{9DEBD783-D11F-DF4D-8439-5833D366A587}" type="datetimeFigureOut">
              <a:rPr lang="en-US" smtClean="0"/>
              <a:t>11/7/23</a:t>
            </a:fld>
            <a:endParaRPr lang="en-US"/>
          </a:p>
        </p:txBody>
      </p:sp>
      <p:sp>
        <p:nvSpPr>
          <p:cNvPr id="5" name="Footer Placeholder 4">
            <a:extLst>
              <a:ext uri="{FF2B5EF4-FFF2-40B4-BE49-F238E27FC236}">
                <a16:creationId xmlns:a16="http://schemas.microsoft.com/office/drawing/2014/main" id="{AD9D954E-0A7A-736E-F431-1BA530828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4752F-9111-1D90-2744-60C6CDBB750E}"/>
              </a:ext>
            </a:extLst>
          </p:cNvPr>
          <p:cNvSpPr>
            <a:spLocks noGrp="1"/>
          </p:cNvSpPr>
          <p:nvPr>
            <p:ph type="sldNum" sz="quarter" idx="12"/>
          </p:nvPr>
        </p:nvSpPr>
        <p:spPr/>
        <p:txBody>
          <a:bodyPr/>
          <a:lstStyle/>
          <a:p>
            <a:fld id="{86316642-FD1F-4742-955D-D923BFAA9865}" type="slidenum">
              <a:rPr lang="en-US" smtClean="0"/>
              <a:t>‹#›</a:t>
            </a:fld>
            <a:endParaRPr lang="en-US"/>
          </a:p>
        </p:txBody>
      </p:sp>
    </p:spTree>
    <p:extLst>
      <p:ext uri="{BB962C8B-B14F-4D97-AF65-F5344CB8AC3E}">
        <p14:creationId xmlns:p14="http://schemas.microsoft.com/office/powerpoint/2010/main" val="167157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0657A-8271-DE70-E057-2B954FAFD4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E3A288-21A6-D3A2-3C96-0A5D3D4108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8868F4-F5A9-0FC5-A034-536A41A5F023}"/>
              </a:ext>
            </a:extLst>
          </p:cNvPr>
          <p:cNvSpPr>
            <a:spLocks noGrp="1"/>
          </p:cNvSpPr>
          <p:nvPr>
            <p:ph type="dt" sz="half" idx="10"/>
          </p:nvPr>
        </p:nvSpPr>
        <p:spPr/>
        <p:txBody>
          <a:bodyPr/>
          <a:lstStyle/>
          <a:p>
            <a:fld id="{9DEBD783-D11F-DF4D-8439-5833D366A587}" type="datetimeFigureOut">
              <a:rPr lang="en-US" smtClean="0"/>
              <a:t>11/7/23</a:t>
            </a:fld>
            <a:endParaRPr lang="en-US"/>
          </a:p>
        </p:txBody>
      </p:sp>
      <p:sp>
        <p:nvSpPr>
          <p:cNvPr id="5" name="Footer Placeholder 4">
            <a:extLst>
              <a:ext uri="{FF2B5EF4-FFF2-40B4-BE49-F238E27FC236}">
                <a16:creationId xmlns:a16="http://schemas.microsoft.com/office/drawing/2014/main" id="{688F8E69-7CC7-8912-3A36-B782B2377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A4EA4-3DF9-D9FD-1200-83EF5D4AB907}"/>
              </a:ext>
            </a:extLst>
          </p:cNvPr>
          <p:cNvSpPr>
            <a:spLocks noGrp="1"/>
          </p:cNvSpPr>
          <p:nvPr>
            <p:ph type="sldNum" sz="quarter" idx="12"/>
          </p:nvPr>
        </p:nvSpPr>
        <p:spPr/>
        <p:txBody>
          <a:bodyPr/>
          <a:lstStyle/>
          <a:p>
            <a:fld id="{86316642-FD1F-4742-955D-D923BFAA9865}" type="slidenum">
              <a:rPr lang="en-US" smtClean="0"/>
              <a:t>‹#›</a:t>
            </a:fld>
            <a:endParaRPr lang="en-US"/>
          </a:p>
        </p:txBody>
      </p:sp>
    </p:spTree>
    <p:extLst>
      <p:ext uri="{BB962C8B-B14F-4D97-AF65-F5344CB8AC3E}">
        <p14:creationId xmlns:p14="http://schemas.microsoft.com/office/powerpoint/2010/main" val="1193755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D3D8-0136-5CB4-3949-16FDA756D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1DE47D-1187-676F-5A62-D5D0E0D754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13FCBA-A403-B71A-F679-F04F46D40A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02D484-C017-3089-FF54-3C6EC36C711F}"/>
              </a:ext>
            </a:extLst>
          </p:cNvPr>
          <p:cNvSpPr>
            <a:spLocks noGrp="1"/>
          </p:cNvSpPr>
          <p:nvPr>
            <p:ph type="dt" sz="half" idx="10"/>
          </p:nvPr>
        </p:nvSpPr>
        <p:spPr/>
        <p:txBody>
          <a:bodyPr/>
          <a:lstStyle/>
          <a:p>
            <a:fld id="{9DEBD783-D11F-DF4D-8439-5833D366A587}" type="datetimeFigureOut">
              <a:rPr lang="en-US" smtClean="0"/>
              <a:t>11/7/23</a:t>
            </a:fld>
            <a:endParaRPr lang="en-US"/>
          </a:p>
        </p:txBody>
      </p:sp>
      <p:sp>
        <p:nvSpPr>
          <p:cNvPr id="6" name="Footer Placeholder 5">
            <a:extLst>
              <a:ext uri="{FF2B5EF4-FFF2-40B4-BE49-F238E27FC236}">
                <a16:creationId xmlns:a16="http://schemas.microsoft.com/office/drawing/2014/main" id="{AEBE7E00-AB9B-B17A-460C-185CAA3D38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958047-C161-C62D-976E-EE4960C10E1C}"/>
              </a:ext>
            </a:extLst>
          </p:cNvPr>
          <p:cNvSpPr>
            <a:spLocks noGrp="1"/>
          </p:cNvSpPr>
          <p:nvPr>
            <p:ph type="sldNum" sz="quarter" idx="12"/>
          </p:nvPr>
        </p:nvSpPr>
        <p:spPr/>
        <p:txBody>
          <a:bodyPr/>
          <a:lstStyle/>
          <a:p>
            <a:fld id="{86316642-FD1F-4742-955D-D923BFAA9865}" type="slidenum">
              <a:rPr lang="en-US" smtClean="0"/>
              <a:t>‹#›</a:t>
            </a:fld>
            <a:endParaRPr lang="en-US"/>
          </a:p>
        </p:txBody>
      </p:sp>
    </p:spTree>
    <p:extLst>
      <p:ext uri="{BB962C8B-B14F-4D97-AF65-F5344CB8AC3E}">
        <p14:creationId xmlns:p14="http://schemas.microsoft.com/office/powerpoint/2010/main" val="1156455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B7D03-D7C0-4E74-74F0-A01F980940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CCEAF4-CE3C-E5E1-5433-D3AC321E69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D69B7B-5BF6-5264-E146-CB3B79DE34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F2332-6A4B-A85A-F645-D7CE70D462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15BC39-0375-E1B8-5299-6A41333C30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E64C94-CEE6-06E5-75DF-9DD045E4266B}"/>
              </a:ext>
            </a:extLst>
          </p:cNvPr>
          <p:cNvSpPr>
            <a:spLocks noGrp="1"/>
          </p:cNvSpPr>
          <p:nvPr>
            <p:ph type="dt" sz="half" idx="10"/>
          </p:nvPr>
        </p:nvSpPr>
        <p:spPr/>
        <p:txBody>
          <a:bodyPr/>
          <a:lstStyle/>
          <a:p>
            <a:fld id="{9DEBD783-D11F-DF4D-8439-5833D366A587}" type="datetimeFigureOut">
              <a:rPr lang="en-US" smtClean="0"/>
              <a:t>11/7/23</a:t>
            </a:fld>
            <a:endParaRPr lang="en-US"/>
          </a:p>
        </p:txBody>
      </p:sp>
      <p:sp>
        <p:nvSpPr>
          <p:cNvPr id="8" name="Footer Placeholder 7">
            <a:extLst>
              <a:ext uri="{FF2B5EF4-FFF2-40B4-BE49-F238E27FC236}">
                <a16:creationId xmlns:a16="http://schemas.microsoft.com/office/drawing/2014/main" id="{29BA9504-2E6A-F9C1-EAF3-BE195D27B8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D47BAD-ED60-C45B-07D3-F158538689A8}"/>
              </a:ext>
            </a:extLst>
          </p:cNvPr>
          <p:cNvSpPr>
            <a:spLocks noGrp="1"/>
          </p:cNvSpPr>
          <p:nvPr>
            <p:ph type="sldNum" sz="quarter" idx="12"/>
          </p:nvPr>
        </p:nvSpPr>
        <p:spPr/>
        <p:txBody>
          <a:bodyPr/>
          <a:lstStyle/>
          <a:p>
            <a:fld id="{86316642-FD1F-4742-955D-D923BFAA9865}" type="slidenum">
              <a:rPr lang="en-US" smtClean="0"/>
              <a:t>‹#›</a:t>
            </a:fld>
            <a:endParaRPr lang="en-US"/>
          </a:p>
        </p:txBody>
      </p:sp>
    </p:spTree>
    <p:extLst>
      <p:ext uri="{BB962C8B-B14F-4D97-AF65-F5344CB8AC3E}">
        <p14:creationId xmlns:p14="http://schemas.microsoft.com/office/powerpoint/2010/main" val="3425686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26CD-57D7-5EDA-93CF-144DDCBC9F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E52F09-C31F-4EAA-6373-F96D2013A1D9}"/>
              </a:ext>
            </a:extLst>
          </p:cNvPr>
          <p:cNvSpPr>
            <a:spLocks noGrp="1"/>
          </p:cNvSpPr>
          <p:nvPr>
            <p:ph type="dt" sz="half" idx="10"/>
          </p:nvPr>
        </p:nvSpPr>
        <p:spPr/>
        <p:txBody>
          <a:bodyPr/>
          <a:lstStyle/>
          <a:p>
            <a:fld id="{9DEBD783-D11F-DF4D-8439-5833D366A587}" type="datetimeFigureOut">
              <a:rPr lang="en-US" smtClean="0"/>
              <a:t>11/7/23</a:t>
            </a:fld>
            <a:endParaRPr lang="en-US"/>
          </a:p>
        </p:txBody>
      </p:sp>
      <p:sp>
        <p:nvSpPr>
          <p:cNvPr id="4" name="Footer Placeholder 3">
            <a:extLst>
              <a:ext uri="{FF2B5EF4-FFF2-40B4-BE49-F238E27FC236}">
                <a16:creationId xmlns:a16="http://schemas.microsoft.com/office/drawing/2014/main" id="{B3C9C72A-3319-5BBE-AEE5-9B991243BC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28C619-8D0E-4EAC-53D0-BCF3950580BD}"/>
              </a:ext>
            </a:extLst>
          </p:cNvPr>
          <p:cNvSpPr>
            <a:spLocks noGrp="1"/>
          </p:cNvSpPr>
          <p:nvPr>
            <p:ph type="sldNum" sz="quarter" idx="12"/>
          </p:nvPr>
        </p:nvSpPr>
        <p:spPr/>
        <p:txBody>
          <a:bodyPr/>
          <a:lstStyle/>
          <a:p>
            <a:fld id="{86316642-FD1F-4742-955D-D923BFAA9865}" type="slidenum">
              <a:rPr lang="en-US" smtClean="0"/>
              <a:t>‹#›</a:t>
            </a:fld>
            <a:endParaRPr lang="en-US"/>
          </a:p>
        </p:txBody>
      </p:sp>
    </p:spTree>
    <p:extLst>
      <p:ext uri="{BB962C8B-B14F-4D97-AF65-F5344CB8AC3E}">
        <p14:creationId xmlns:p14="http://schemas.microsoft.com/office/powerpoint/2010/main" val="3100816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ACF45F-9259-160D-2C14-A45FBF0A22CB}"/>
              </a:ext>
            </a:extLst>
          </p:cNvPr>
          <p:cNvSpPr>
            <a:spLocks noGrp="1"/>
          </p:cNvSpPr>
          <p:nvPr>
            <p:ph type="dt" sz="half" idx="10"/>
          </p:nvPr>
        </p:nvSpPr>
        <p:spPr/>
        <p:txBody>
          <a:bodyPr/>
          <a:lstStyle/>
          <a:p>
            <a:fld id="{9DEBD783-D11F-DF4D-8439-5833D366A587}" type="datetimeFigureOut">
              <a:rPr lang="en-US" smtClean="0"/>
              <a:t>11/7/23</a:t>
            </a:fld>
            <a:endParaRPr lang="en-US"/>
          </a:p>
        </p:txBody>
      </p:sp>
      <p:sp>
        <p:nvSpPr>
          <p:cNvPr id="3" name="Footer Placeholder 2">
            <a:extLst>
              <a:ext uri="{FF2B5EF4-FFF2-40B4-BE49-F238E27FC236}">
                <a16:creationId xmlns:a16="http://schemas.microsoft.com/office/drawing/2014/main" id="{8B0BAD22-A981-9C70-6784-BE0E5DEBD1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D6A593-C2E2-96B4-ECE8-09AC78609B4C}"/>
              </a:ext>
            </a:extLst>
          </p:cNvPr>
          <p:cNvSpPr>
            <a:spLocks noGrp="1"/>
          </p:cNvSpPr>
          <p:nvPr>
            <p:ph type="sldNum" sz="quarter" idx="12"/>
          </p:nvPr>
        </p:nvSpPr>
        <p:spPr/>
        <p:txBody>
          <a:bodyPr/>
          <a:lstStyle/>
          <a:p>
            <a:fld id="{86316642-FD1F-4742-955D-D923BFAA9865}" type="slidenum">
              <a:rPr lang="en-US" smtClean="0"/>
              <a:t>‹#›</a:t>
            </a:fld>
            <a:endParaRPr lang="en-US"/>
          </a:p>
        </p:txBody>
      </p:sp>
    </p:spTree>
    <p:extLst>
      <p:ext uri="{BB962C8B-B14F-4D97-AF65-F5344CB8AC3E}">
        <p14:creationId xmlns:p14="http://schemas.microsoft.com/office/powerpoint/2010/main" val="3672078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CB265-F92B-D0BC-F855-58E0133F63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B20292-CACA-0222-9AB1-E144279BFA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965471-D089-42AC-ED9C-84E55C084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63C580-1088-4D15-E4AC-6A09B1C8BA28}"/>
              </a:ext>
            </a:extLst>
          </p:cNvPr>
          <p:cNvSpPr>
            <a:spLocks noGrp="1"/>
          </p:cNvSpPr>
          <p:nvPr>
            <p:ph type="dt" sz="half" idx="10"/>
          </p:nvPr>
        </p:nvSpPr>
        <p:spPr/>
        <p:txBody>
          <a:bodyPr/>
          <a:lstStyle/>
          <a:p>
            <a:fld id="{9DEBD783-D11F-DF4D-8439-5833D366A587}" type="datetimeFigureOut">
              <a:rPr lang="en-US" smtClean="0"/>
              <a:t>11/7/23</a:t>
            </a:fld>
            <a:endParaRPr lang="en-US"/>
          </a:p>
        </p:txBody>
      </p:sp>
      <p:sp>
        <p:nvSpPr>
          <p:cNvPr id="6" name="Footer Placeholder 5">
            <a:extLst>
              <a:ext uri="{FF2B5EF4-FFF2-40B4-BE49-F238E27FC236}">
                <a16:creationId xmlns:a16="http://schemas.microsoft.com/office/drawing/2014/main" id="{4BCD82AC-E2A5-CFB9-AE70-B76E38731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CA8875-4988-5218-C972-D9C978BE85E1}"/>
              </a:ext>
            </a:extLst>
          </p:cNvPr>
          <p:cNvSpPr>
            <a:spLocks noGrp="1"/>
          </p:cNvSpPr>
          <p:nvPr>
            <p:ph type="sldNum" sz="quarter" idx="12"/>
          </p:nvPr>
        </p:nvSpPr>
        <p:spPr/>
        <p:txBody>
          <a:bodyPr/>
          <a:lstStyle/>
          <a:p>
            <a:fld id="{86316642-FD1F-4742-955D-D923BFAA9865}" type="slidenum">
              <a:rPr lang="en-US" smtClean="0"/>
              <a:t>‹#›</a:t>
            </a:fld>
            <a:endParaRPr lang="en-US"/>
          </a:p>
        </p:txBody>
      </p:sp>
    </p:spTree>
    <p:extLst>
      <p:ext uri="{BB962C8B-B14F-4D97-AF65-F5344CB8AC3E}">
        <p14:creationId xmlns:p14="http://schemas.microsoft.com/office/powerpoint/2010/main" val="559889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5B641-3193-C650-D6C6-47B8758688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5B6D9D-7D55-87C5-5ECC-CABDEF5AB1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743B79-866E-A6F6-5E0A-24685F642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73DF0F-C557-05FE-F460-A250CECD78B6}"/>
              </a:ext>
            </a:extLst>
          </p:cNvPr>
          <p:cNvSpPr>
            <a:spLocks noGrp="1"/>
          </p:cNvSpPr>
          <p:nvPr>
            <p:ph type="dt" sz="half" idx="10"/>
          </p:nvPr>
        </p:nvSpPr>
        <p:spPr/>
        <p:txBody>
          <a:bodyPr/>
          <a:lstStyle/>
          <a:p>
            <a:fld id="{9DEBD783-D11F-DF4D-8439-5833D366A587}" type="datetimeFigureOut">
              <a:rPr lang="en-US" smtClean="0"/>
              <a:t>11/7/23</a:t>
            </a:fld>
            <a:endParaRPr lang="en-US"/>
          </a:p>
        </p:txBody>
      </p:sp>
      <p:sp>
        <p:nvSpPr>
          <p:cNvPr id="6" name="Footer Placeholder 5">
            <a:extLst>
              <a:ext uri="{FF2B5EF4-FFF2-40B4-BE49-F238E27FC236}">
                <a16:creationId xmlns:a16="http://schemas.microsoft.com/office/drawing/2014/main" id="{8F5B1E06-DDB6-3DA9-9F2A-C92931C459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9C6BCF-B11A-8C06-0BD0-D4A2B37EAB43}"/>
              </a:ext>
            </a:extLst>
          </p:cNvPr>
          <p:cNvSpPr>
            <a:spLocks noGrp="1"/>
          </p:cNvSpPr>
          <p:nvPr>
            <p:ph type="sldNum" sz="quarter" idx="12"/>
          </p:nvPr>
        </p:nvSpPr>
        <p:spPr/>
        <p:txBody>
          <a:bodyPr/>
          <a:lstStyle/>
          <a:p>
            <a:fld id="{86316642-FD1F-4742-955D-D923BFAA9865}" type="slidenum">
              <a:rPr lang="en-US" smtClean="0"/>
              <a:t>‹#›</a:t>
            </a:fld>
            <a:endParaRPr lang="en-US"/>
          </a:p>
        </p:txBody>
      </p:sp>
    </p:spTree>
    <p:extLst>
      <p:ext uri="{BB962C8B-B14F-4D97-AF65-F5344CB8AC3E}">
        <p14:creationId xmlns:p14="http://schemas.microsoft.com/office/powerpoint/2010/main" val="182169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97A149-6448-8C30-D3A1-5606D4AFCC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848084-3AD7-63AE-47B1-F3BDA675A0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01E17-064C-4F52-80D1-20DF1E1955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BD783-D11F-DF4D-8439-5833D366A587}" type="datetimeFigureOut">
              <a:rPr lang="en-US" smtClean="0"/>
              <a:t>11/7/23</a:t>
            </a:fld>
            <a:endParaRPr lang="en-US"/>
          </a:p>
        </p:txBody>
      </p:sp>
      <p:sp>
        <p:nvSpPr>
          <p:cNvPr id="5" name="Footer Placeholder 4">
            <a:extLst>
              <a:ext uri="{FF2B5EF4-FFF2-40B4-BE49-F238E27FC236}">
                <a16:creationId xmlns:a16="http://schemas.microsoft.com/office/drawing/2014/main" id="{78176073-F796-9BB7-F1A8-069FEC1B5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179D1D-C7A2-CD93-5AA3-EE2F0AB332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16642-FD1F-4742-955D-D923BFAA9865}" type="slidenum">
              <a:rPr lang="en-US" smtClean="0"/>
              <a:t>‹#›</a:t>
            </a:fld>
            <a:endParaRPr lang="en-US"/>
          </a:p>
        </p:txBody>
      </p:sp>
    </p:spTree>
    <p:extLst>
      <p:ext uri="{BB962C8B-B14F-4D97-AF65-F5344CB8AC3E}">
        <p14:creationId xmlns:p14="http://schemas.microsoft.com/office/powerpoint/2010/main" val="3257573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52.jpe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emf"/><Relationship Id="rId7" Type="http://schemas.openxmlformats.org/officeDocument/2006/relationships/image" Target="../media/image64.png"/><Relationship Id="rId2" Type="http://schemas.openxmlformats.org/officeDocument/2006/relationships/image" Target="../media/image59.emf"/><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5.png"/><Relationship Id="rId4" Type="http://schemas.openxmlformats.org/officeDocument/2006/relationships/image" Target="../media/image61.png"/><Relationship Id="rId9"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8.jpe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svg"/><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hyperlink" Target="https://www.wipo.int/edocs/pubdocs/en/wipo_pub_gii_2021/id.pdf"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hyperlink" Target="https://dataindonesia.id/digital/detail/daya-saing-digital-indonesia-peringkat-ketiga-terbawah-di-asia" TargetMode="External"/><Relationship Id="rId4" Type="http://schemas.openxmlformats.org/officeDocument/2006/relationships/hyperlink" Target="https://publicadministration.un.org/egovkb/en-us/Data/Country-Information/id/78-Indonesia,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036AF5-17B9-3C6E-A685-A06944867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bject 8">
            <a:extLst>
              <a:ext uri="{FF2B5EF4-FFF2-40B4-BE49-F238E27FC236}">
                <a16:creationId xmlns:a16="http://schemas.microsoft.com/office/drawing/2014/main" id="{D9570125-1D35-B953-9A33-AF171A745D71}"/>
              </a:ext>
            </a:extLst>
          </p:cNvPr>
          <p:cNvSpPr txBox="1"/>
          <p:nvPr/>
        </p:nvSpPr>
        <p:spPr>
          <a:xfrm>
            <a:off x="497115" y="3908154"/>
            <a:ext cx="8674940" cy="438517"/>
          </a:xfrm>
          <a:prstGeom prst="rect">
            <a:avLst/>
          </a:prstGeom>
        </p:spPr>
        <p:txBody>
          <a:bodyPr vert="horz" wrap="square" lIns="0" tIns="33019" rIns="0" bIns="0" rtlCol="0">
            <a:spAutoFit/>
          </a:bodyPr>
          <a:lstStyle/>
          <a:p>
            <a:pPr marL="12700" marR="5080">
              <a:lnSpc>
                <a:spcPct val="150000"/>
              </a:lnSpc>
              <a:spcBef>
                <a:spcPts val="259"/>
              </a:spcBef>
            </a:pPr>
            <a:r>
              <a:rPr lang="en-ID" sz="2000" b="1" spc="-80" dirty="0">
                <a:latin typeface="Trebuchet MS"/>
                <a:cs typeface="Trebuchet MS"/>
              </a:rPr>
              <a:t>Dr.-</a:t>
            </a:r>
            <a:r>
              <a:rPr lang="en-ID" sz="2000" b="1" spc="-10" dirty="0" err="1">
                <a:latin typeface="Trebuchet MS"/>
                <a:cs typeface="Trebuchet MS"/>
              </a:rPr>
              <a:t>Ing</a:t>
            </a:r>
            <a:r>
              <a:rPr lang="en-ID" sz="2000" b="1" spc="-10" dirty="0">
                <a:latin typeface="Trebuchet MS"/>
                <a:cs typeface="Trebuchet MS"/>
              </a:rPr>
              <a:t> Ilham Akbar Habibie, </a:t>
            </a:r>
            <a:r>
              <a:rPr lang="en-ID" sz="2000" b="1" spc="-5" dirty="0">
                <a:latin typeface="Trebuchet MS"/>
                <a:cs typeface="Trebuchet MS"/>
              </a:rPr>
              <a:t>MBA. </a:t>
            </a:r>
          </a:p>
        </p:txBody>
      </p:sp>
      <p:sp>
        <p:nvSpPr>
          <p:cNvPr id="12" name="object 7">
            <a:extLst>
              <a:ext uri="{FF2B5EF4-FFF2-40B4-BE49-F238E27FC236}">
                <a16:creationId xmlns:a16="http://schemas.microsoft.com/office/drawing/2014/main" id="{BCA262CD-4BD1-F801-1E23-C3594F34E934}"/>
              </a:ext>
            </a:extLst>
          </p:cNvPr>
          <p:cNvSpPr txBox="1"/>
          <p:nvPr/>
        </p:nvSpPr>
        <p:spPr>
          <a:xfrm>
            <a:off x="7004759" y="214594"/>
            <a:ext cx="5090937" cy="259045"/>
          </a:xfrm>
          <a:prstGeom prst="rect">
            <a:avLst/>
          </a:prstGeom>
        </p:spPr>
        <p:txBody>
          <a:bodyPr vert="horz" wrap="square" lIns="0" tIns="12700" rIns="0" bIns="0" rtlCol="0">
            <a:spAutoFit/>
          </a:bodyPr>
          <a:lstStyle/>
          <a:p>
            <a:pPr marL="12700">
              <a:spcBef>
                <a:spcPts val="100"/>
              </a:spcBef>
            </a:pPr>
            <a:r>
              <a:rPr lang="en-US" sz="1600" spc="-15" dirty="0">
                <a:solidFill>
                  <a:srgbClr val="FFFFFF"/>
                </a:solidFill>
                <a:latin typeface="Trebuchet MS"/>
                <a:cs typeface="Trebuchet MS"/>
              </a:rPr>
              <a:t>Materi </a:t>
            </a:r>
            <a:r>
              <a:rPr lang="en-US" sz="1600" spc="-15" dirty="0" err="1">
                <a:solidFill>
                  <a:srgbClr val="FFFFFF"/>
                </a:solidFill>
                <a:latin typeface="Trebuchet MS"/>
                <a:cs typeface="Trebuchet MS"/>
              </a:rPr>
              <a:t>Diskusi</a:t>
            </a:r>
            <a:r>
              <a:rPr lang="en-US" sz="1600" spc="-15">
                <a:solidFill>
                  <a:srgbClr val="FFFFFF"/>
                </a:solidFill>
                <a:latin typeface="Trebuchet MS"/>
                <a:cs typeface="Trebuchet MS"/>
              </a:rPr>
              <a:t> No.051/</a:t>
            </a:r>
            <a:r>
              <a:rPr lang="en-US" sz="1600" spc="-15" dirty="0">
                <a:solidFill>
                  <a:srgbClr val="FFFFFF"/>
                </a:solidFill>
                <a:latin typeface="Trebuchet MS"/>
                <a:cs typeface="Trebuchet MS"/>
              </a:rPr>
              <a:t>WANTIKNAS/MAT-03/NOV/2023 </a:t>
            </a:r>
            <a:endParaRPr sz="1600" dirty="0">
              <a:latin typeface="Trebuchet MS"/>
              <a:cs typeface="Trebuchet MS"/>
            </a:endParaRPr>
          </a:p>
        </p:txBody>
      </p:sp>
      <p:sp>
        <p:nvSpPr>
          <p:cNvPr id="14" name="Google Shape;91;p1">
            <a:extLst>
              <a:ext uri="{FF2B5EF4-FFF2-40B4-BE49-F238E27FC236}">
                <a16:creationId xmlns:a16="http://schemas.microsoft.com/office/drawing/2014/main" id="{4C3707D4-F2E4-A42C-1AE9-12AC837BC049}"/>
              </a:ext>
            </a:extLst>
          </p:cNvPr>
          <p:cNvSpPr txBox="1"/>
          <p:nvPr/>
        </p:nvSpPr>
        <p:spPr>
          <a:xfrm>
            <a:off x="281215" y="2288034"/>
            <a:ext cx="9984125" cy="526767"/>
          </a:xfrm>
          <a:prstGeom prst="rect">
            <a:avLst/>
          </a:prstGeom>
          <a:noFill/>
          <a:ln>
            <a:noFill/>
          </a:ln>
        </p:spPr>
        <p:txBody>
          <a:bodyPr spcFirstLastPara="1" wrap="square" lIns="0" tIns="0" rIns="0" bIns="0" anchor="t" anchorCtr="0">
            <a:noAutofit/>
          </a:bodyPr>
          <a:lstStyle/>
          <a:p>
            <a:r>
              <a:rPr lang="en-ID" sz="3200" b="1" dirty="0">
                <a:solidFill>
                  <a:schemeClr val="bg1"/>
                </a:solidFill>
                <a:effectLst/>
                <a:latin typeface="Helvetica" pitchFamily="2" charset="0"/>
              </a:rPr>
              <a:t>DIGITAL AND GREEN TECHNOLOGY FOR PLANET </a:t>
            </a:r>
          </a:p>
        </p:txBody>
      </p:sp>
      <p:sp>
        <p:nvSpPr>
          <p:cNvPr id="16" name="Google Shape;94;p1">
            <a:extLst>
              <a:ext uri="{FF2B5EF4-FFF2-40B4-BE49-F238E27FC236}">
                <a16:creationId xmlns:a16="http://schemas.microsoft.com/office/drawing/2014/main" id="{12E51266-562B-8D23-12C4-344FFF127051}"/>
              </a:ext>
            </a:extLst>
          </p:cNvPr>
          <p:cNvSpPr txBox="1"/>
          <p:nvPr/>
        </p:nvSpPr>
        <p:spPr>
          <a:xfrm>
            <a:off x="497115" y="5027526"/>
            <a:ext cx="5761181" cy="1015622"/>
          </a:xfrm>
          <a:prstGeom prst="rect">
            <a:avLst/>
          </a:prstGeom>
          <a:noFill/>
          <a:ln>
            <a:noFill/>
          </a:ln>
        </p:spPr>
        <p:txBody>
          <a:bodyPr spcFirstLastPara="1" wrap="square" lIns="91425" tIns="45700" rIns="91425" bIns="45700" anchor="t" anchorCtr="0">
            <a:spAutoFit/>
          </a:bodyPr>
          <a:lstStyle/>
          <a:p>
            <a:r>
              <a:rPr lang="en-US" sz="1200" b="0" i="0" u="none" strike="noStrike" cap="none" dirty="0">
                <a:solidFill>
                  <a:schemeClr val="dk1"/>
                </a:solidFill>
                <a:latin typeface="Arial" panose="020B0604020202020204" pitchFamily="34" charset="0"/>
                <a:ea typeface="Calibri"/>
                <a:cs typeface="Arial" panose="020B0604020202020204" pitchFamily="34" charset="0"/>
                <a:sym typeface="Calibri"/>
              </a:rPr>
              <a:t>Presented on :</a:t>
            </a:r>
            <a:endParaRPr sz="1200" dirty="0">
              <a:latin typeface="Arial" panose="020B0604020202020204" pitchFamily="34" charset="0"/>
              <a:cs typeface="Arial" panose="020B0604020202020204" pitchFamily="34" charset="0"/>
            </a:endParaRPr>
          </a:p>
          <a:p>
            <a:r>
              <a:rPr lang="en-ID" sz="1200" dirty="0">
                <a:effectLst/>
                <a:latin typeface="Helvetica" pitchFamily="2" charset="0"/>
              </a:rPr>
              <a:t>COMNETS Workshop Bali 2023</a:t>
            </a:r>
          </a:p>
          <a:p>
            <a:r>
              <a:rPr lang="en-ID" sz="1200" dirty="0">
                <a:latin typeface="Arial" panose="020B0604020202020204" pitchFamily="34" charset="0"/>
                <a:cs typeface="Arial" panose="020B0604020202020204" pitchFamily="34" charset="0"/>
              </a:rPr>
              <a:t>8 -10 November 2023</a:t>
            </a:r>
          </a:p>
          <a:p>
            <a:r>
              <a:rPr lang="en-ID" sz="1200" dirty="0">
                <a:effectLst/>
                <a:latin typeface="Arial" panose="020B0604020202020204" pitchFamily="34" charset="0"/>
                <a:cs typeface="Arial" panose="020B0604020202020204" pitchFamily="34" charset="0"/>
              </a:rPr>
              <a:t>Bali </a:t>
            </a:r>
          </a:p>
          <a:p>
            <a:pPr marL="0" marR="0" lvl="0" indent="0" algn="l" rtl="0">
              <a:spcBef>
                <a:spcPts val="0"/>
              </a:spcBef>
              <a:spcAft>
                <a:spcPts val="0"/>
              </a:spcAft>
              <a:buNone/>
            </a:pPr>
            <a:endParaRPr sz="12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BDB1A4E5-7C06-16D7-2422-5B082E23F0D4}"/>
              </a:ext>
            </a:extLst>
          </p:cNvPr>
          <p:cNvSpPr txBox="1"/>
          <p:nvPr/>
        </p:nvSpPr>
        <p:spPr>
          <a:xfrm>
            <a:off x="413988" y="4424969"/>
            <a:ext cx="8401558" cy="584775"/>
          </a:xfrm>
          <a:prstGeom prst="rect">
            <a:avLst/>
          </a:prstGeom>
          <a:noFill/>
        </p:spPr>
        <p:txBody>
          <a:bodyPr wrap="square">
            <a:spAutoFit/>
          </a:bodyPr>
          <a:lstStyle/>
          <a:p>
            <a:pPr marL="12700" marR="5080"/>
            <a:r>
              <a:rPr lang="en-ID" sz="1600" spc="-5" dirty="0">
                <a:latin typeface="Trebuchet MS" panose="020B0603020202020204"/>
                <a:cs typeface="Trebuchet MS" panose="020B0603020202020204"/>
              </a:rPr>
              <a:t>Head Of Research And Technology Agency, Chamber Of Commerce,</a:t>
            </a:r>
          </a:p>
          <a:p>
            <a:pPr marL="12700" marR="5080"/>
            <a:r>
              <a:rPr lang="en-ID" sz="1600" spc="-5" dirty="0">
                <a:latin typeface="Trebuchet MS" panose="020B0603020202020204"/>
                <a:cs typeface="Trebuchet MS" panose="020B0603020202020204"/>
              </a:rPr>
              <a:t>Executive Chairman, National ICT Council (WANTIKNAS)</a:t>
            </a:r>
          </a:p>
        </p:txBody>
      </p:sp>
      <p:sp>
        <p:nvSpPr>
          <p:cNvPr id="5" name="Rectangle 4">
            <a:extLst>
              <a:ext uri="{FF2B5EF4-FFF2-40B4-BE49-F238E27FC236}">
                <a16:creationId xmlns:a16="http://schemas.microsoft.com/office/drawing/2014/main" id="{AD8AB9F8-16A1-BA4E-BD33-A9E35CD49680}"/>
              </a:ext>
            </a:extLst>
          </p:cNvPr>
          <p:cNvSpPr/>
          <p:nvPr/>
        </p:nvSpPr>
        <p:spPr>
          <a:xfrm>
            <a:off x="0" y="6413863"/>
            <a:ext cx="1789611" cy="326571"/>
          </a:xfrm>
          <a:prstGeom prst="rect">
            <a:avLst/>
          </a:prstGeom>
          <a:solidFill>
            <a:schemeClr val="bg1"/>
          </a:solidFill>
          <a:ln>
            <a:solidFill>
              <a:srgbClr val="FEF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7F53B94-1AAF-BA41-B028-88A3390F88F8}"/>
              </a:ext>
            </a:extLst>
          </p:cNvPr>
          <p:cNvPicPr>
            <a:picLocks noChangeAspect="1"/>
          </p:cNvPicPr>
          <p:nvPr/>
        </p:nvPicPr>
        <p:blipFill>
          <a:blip r:embed="rId4"/>
          <a:stretch>
            <a:fillRect/>
          </a:stretch>
        </p:blipFill>
        <p:spPr>
          <a:xfrm>
            <a:off x="65315" y="6444526"/>
            <a:ext cx="431800" cy="342900"/>
          </a:xfrm>
          <a:prstGeom prst="rect">
            <a:avLst/>
          </a:prstGeom>
        </p:spPr>
      </p:pic>
      <p:pic>
        <p:nvPicPr>
          <p:cNvPr id="15" name="Picture 14">
            <a:extLst>
              <a:ext uri="{FF2B5EF4-FFF2-40B4-BE49-F238E27FC236}">
                <a16:creationId xmlns:a16="http://schemas.microsoft.com/office/drawing/2014/main" id="{ABFED0E1-58A1-644D-A993-406FA3695CD3}"/>
              </a:ext>
            </a:extLst>
          </p:cNvPr>
          <p:cNvPicPr>
            <a:picLocks noChangeAspect="1"/>
          </p:cNvPicPr>
          <p:nvPr/>
        </p:nvPicPr>
        <p:blipFill>
          <a:blip r:embed="rId5"/>
          <a:stretch>
            <a:fillRect/>
          </a:stretch>
        </p:blipFill>
        <p:spPr>
          <a:xfrm>
            <a:off x="679997" y="6449426"/>
            <a:ext cx="1270000" cy="355600"/>
          </a:xfrm>
          <a:prstGeom prst="rect">
            <a:avLst/>
          </a:prstGeom>
        </p:spPr>
      </p:pic>
      <p:pic>
        <p:nvPicPr>
          <p:cNvPr id="3" name="Picture 2" descr="A logo with two horses and a red and blue shield&#10;&#10;Description automatically generated">
            <a:extLst>
              <a:ext uri="{FF2B5EF4-FFF2-40B4-BE49-F238E27FC236}">
                <a16:creationId xmlns:a16="http://schemas.microsoft.com/office/drawing/2014/main" id="{F13ADBE4-C1A4-6F8C-78FC-69F3D6E1AF84}"/>
              </a:ext>
            </a:extLst>
          </p:cNvPr>
          <p:cNvPicPr>
            <a:picLocks noChangeAspect="1"/>
          </p:cNvPicPr>
          <p:nvPr/>
        </p:nvPicPr>
        <p:blipFill>
          <a:blip r:embed="rId6"/>
          <a:stretch>
            <a:fillRect/>
          </a:stretch>
        </p:blipFill>
        <p:spPr>
          <a:xfrm>
            <a:off x="8221698" y="5365212"/>
            <a:ext cx="1019792" cy="1019792"/>
          </a:xfrm>
          <a:prstGeom prst="rect">
            <a:avLst/>
          </a:prstGeom>
        </p:spPr>
      </p:pic>
      <p:pic>
        <p:nvPicPr>
          <p:cNvPr id="8" name="Picture 7" descr="A logo with a black background&#10;&#10;Description automatically generated">
            <a:extLst>
              <a:ext uri="{FF2B5EF4-FFF2-40B4-BE49-F238E27FC236}">
                <a16:creationId xmlns:a16="http://schemas.microsoft.com/office/drawing/2014/main" id="{61408568-0BA9-F07B-D1B1-F6935415B75D}"/>
              </a:ext>
            </a:extLst>
          </p:cNvPr>
          <p:cNvPicPr>
            <a:picLocks noChangeAspect="1"/>
          </p:cNvPicPr>
          <p:nvPr/>
        </p:nvPicPr>
        <p:blipFill>
          <a:blip r:embed="rId7"/>
          <a:stretch>
            <a:fillRect/>
          </a:stretch>
        </p:blipFill>
        <p:spPr>
          <a:xfrm>
            <a:off x="9439076" y="5468414"/>
            <a:ext cx="2555338" cy="831971"/>
          </a:xfrm>
          <a:prstGeom prst="rect">
            <a:avLst/>
          </a:prstGeom>
        </p:spPr>
      </p:pic>
      <p:sp>
        <p:nvSpPr>
          <p:cNvPr id="2" name="Rectangle 1">
            <a:extLst>
              <a:ext uri="{FF2B5EF4-FFF2-40B4-BE49-F238E27FC236}">
                <a16:creationId xmlns:a16="http://schemas.microsoft.com/office/drawing/2014/main" id="{F2697372-3AA7-D346-BC13-EB482ED6D21A}"/>
              </a:ext>
            </a:extLst>
          </p:cNvPr>
          <p:cNvSpPr/>
          <p:nvPr/>
        </p:nvSpPr>
        <p:spPr>
          <a:xfrm>
            <a:off x="96304" y="70574"/>
            <a:ext cx="2967530" cy="965502"/>
          </a:xfrm>
          <a:prstGeom prst="rect">
            <a:avLst/>
          </a:prstGeom>
          <a:solidFill>
            <a:srgbClr val="C00F23"/>
          </a:solidFill>
          <a:ln>
            <a:solidFill>
              <a:srgbClr val="C00F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814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05327" y="172845"/>
            <a:ext cx="9147678" cy="659886"/>
          </a:xfrm>
        </p:spPr>
        <p:txBody>
          <a:bodyPr>
            <a:normAutofit/>
          </a:bodyPr>
          <a:lstStyle/>
          <a:p>
            <a:r>
              <a:rPr lang="en-ID" sz="2800" dirty="0">
                <a:effectLst/>
                <a:latin typeface="Arial" panose="020B0604020202020204" pitchFamily="34" charset="0"/>
                <a:cs typeface="Arial" panose="020B0604020202020204" pitchFamily="34" charset="0"/>
              </a:rPr>
              <a:t>DIGITAL SOLUTIONS FOR SUSTAINABILITY</a:t>
            </a:r>
            <a:endParaRPr lang="en-US" sz="2800" dirty="0">
              <a:latin typeface="Arial" panose="020B0604020202020204" pitchFamily="34" charset="0"/>
              <a:cs typeface="Arial" panose="020B0604020202020204" pitchFamily="34" charset="0"/>
            </a:endParaRPr>
          </a:p>
        </p:txBody>
      </p:sp>
      <p:sp>
        <p:nvSpPr>
          <p:cNvPr id="14" name="TextBox 13"/>
          <p:cNvSpPr txBox="1"/>
          <p:nvPr/>
        </p:nvSpPr>
        <p:spPr>
          <a:xfrm>
            <a:off x="221289" y="6457365"/>
            <a:ext cx="10468199" cy="253916"/>
          </a:xfrm>
          <a:prstGeom prst="rect">
            <a:avLst/>
          </a:prstGeom>
          <a:noFill/>
        </p:spPr>
        <p:txBody>
          <a:bodyPr wrap="square">
            <a:spAutoFit/>
          </a:bodyPr>
          <a:lstStyle/>
          <a:p>
            <a:r>
              <a:rPr lang="id-ID" sz="1050" dirty="0"/>
              <a:t>Source : </a:t>
            </a:r>
            <a:r>
              <a:rPr lang="en-US" sz="1050" dirty="0"/>
              <a:t> </a:t>
            </a:r>
            <a:r>
              <a:rPr lang="en-US" sz="1050" b="0" i="0" dirty="0">
                <a:solidFill>
                  <a:srgbClr val="374151"/>
                </a:solidFill>
                <a:effectLst/>
                <a:latin typeface="Söhne"/>
              </a:rPr>
              <a:t>UN Sustainable Development Goals - Goal 7 and Goal 11</a:t>
            </a:r>
            <a:endParaRPr lang="id-ID" sz="1050" dirty="0"/>
          </a:p>
        </p:txBody>
      </p:sp>
      <p:sp>
        <p:nvSpPr>
          <p:cNvPr id="2" name="TextBox 1"/>
          <p:cNvSpPr txBox="1"/>
          <p:nvPr/>
        </p:nvSpPr>
        <p:spPr>
          <a:xfrm>
            <a:off x="1347631" y="3015540"/>
            <a:ext cx="2462530" cy="70788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D" sz="2000" b="0" i="0" dirty="0">
                <a:solidFill>
                  <a:srgbClr val="374151"/>
                </a:solidFill>
                <a:effectLst/>
                <a:latin typeface="Söhne"/>
              </a:rPr>
              <a:t>Renewable energy integration</a:t>
            </a:r>
            <a:endParaRPr lang="en-US" sz="2000" b="1" dirty="0">
              <a:solidFill>
                <a:schemeClr val="accent1">
                  <a:lumMod val="50000"/>
                </a:schemeClr>
              </a:solidFill>
              <a:latin typeface="Arial" panose="020B0604020202020204" pitchFamily="34" charset="0"/>
              <a:cs typeface="Arial" panose="020B0604020202020204" pitchFamily="34" charset="0"/>
            </a:endParaRPr>
          </a:p>
        </p:txBody>
      </p:sp>
      <p:sp>
        <p:nvSpPr>
          <p:cNvPr id="3" name="TextBox 1"/>
          <p:cNvSpPr txBox="1"/>
          <p:nvPr/>
        </p:nvSpPr>
        <p:spPr>
          <a:xfrm>
            <a:off x="4818308" y="3015540"/>
            <a:ext cx="2042186" cy="70788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D" sz="2000" b="0" i="0" dirty="0">
                <a:solidFill>
                  <a:srgbClr val="374151"/>
                </a:solidFill>
                <a:effectLst/>
                <a:latin typeface="Söhne"/>
              </a:rPr>
              <a:t>Smart cities and IoT</a:t>
            </a:r>
            <a:endParaRPr lang="en-US" sz="2000" b="1" dirty="0">
              <a:solidFill>
                <a:schemeClr val="accent1">
                  <a:lumMod val="50000"/>
                </a:schemeClr>
              </a:solidFill>
              <a:latin typeface="Arial" panose="020B0604020202020204" pitchFamily="34" charset="0"/>
              <a:cs typeface="Arial" panose="020B0604020202020204" pitchFamily="34" charset="0"/>
            </a:endParaRPr>
          </a:p>
        </p:txBody>
      </p:sp>
      <p:sp>
        <p:nvSpPr>
          <p:cNvPr id="5" name="TextBox 1"/>
          <p:cNvSpPr txBox="1"/>
          <p:nvPr/>
        </p:nvSpPr>
        <p:spPr>
          <a:xfrm>
            <a:off x="8186131" y="3015540"/>
            <a:ext cx="2503357" cy="70788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D" sz="2000" b="0" i="0" dirty="0">
                <a:solidFill>
                  <a:srgbClr val="374151"/>
                </a:solidFill>
                <a:effectLst/>
                <a:latin typeface="Söhne"/>
              </a:rPr>
              <a:t>Sustainable agriculture</a:t>
            </a:r>
            <a:endParaRPr lang="en-US" sz="2000" b="1" dirty="0">
              <a:solidFill>
                <a:schemeClr val="accent1">
                  <a:lumMod val="50000"/>
                </a:schemeClr>
              </a:solidFill>
              <a:latin typeface="Arial" panose="020B0604020202020204" pitchFamily="34" charset="0"/>
              <a:cs typeface="Arial" panose="020B0604020202020204" pitchFamily="34" charset="0"/>
            </a:endParaRPr>
          </a:p>
        </p:txBody>
      </p:sp>
      <p:sp>
        <p:nvSpPr>
          <p:cNvPr id="10" name="Google Shape;287;p9">
            <a:extLst>
              <a:ext uri="{FF2B5EF4-FFF2-40B4-BE49-F238E27FC236}">
                <a16:creationId xmlns:a16="http://schemas.microsoft.com/office/drawing/2014/main" id="{24C132EA-71AD-1D4C-A0BA-229D166563B4}"/>
              </a:ext>
            </a:extLst>
          </p:cNvPr>
          <p:cNvSpPr/>
          <p:nvPr/>
        </p:nvSpPr>
        <p:spPr>
          <a:xfrm flipH="1">
            <a:off x="0" y="229410"/>
            <a:ext cx="156406" cy="544257"/>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Slide Number Placeholder 3">
            <a:extLst>
              <a:ext uri="{FF2B5EF4-FFF2-40B4-BE49-F238E27FC236}">
                <a16:creationId xmlns:a16="http://schemas.microsoft.com/office/drawing/2014/main" id="{0532E30F-3960-B941-AD05-7A5C6C4B5182}"/>
              </a:ext>
            </a:extLst>
          </p:cNvPr>
          <p:cNvSpPr>
            <a:spLocks noGrp="1"/>
          </p:cNvSpPr>
          <p:nvPr>
            <p:ph type="sldNum" sz="quarter" idx="2"/>
          </p:nvPr>
        </p:nvSpPr>
        <p:spPr>
          <a:xfrm>
            <a:off x="11582438" y="6457365"/>
            <a:ext cx="444495" cy="34348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ID" smtClean="0">
                <a:latin typeface="Myriad Pro" panose="020B0503030403020204"/>
              </a:rPr>
              <a:pPr/>
              <a:t>10</a:t>
            </a:fld>
            <a:endParaRPr lang="en-ID" dirty="0">
              <a:latin typeface="Myriad Pro" panose="020B0503030403020204"/>
            </a:endParaRPr>
          </a:p>
        </p:txBody>
      </p:sp>
      <p:sp>
        <p:nvSpPr>
          <p:cNvPr id="4" name="TextBox 3">
            <a:extLst>
              <a:ext uri="{FF2B5EF4-FFF2-40B4-BE49-F238E27FC236}">
                <a16:creationId xmlns:a16="http://schemas.microsoft.com/office/drawing/2014/main" id="{41744316-232E-9281-585B-A593204C5B91}"/>
              </a:ext>
            </a:extLst>
          </p:cNvPr>
          <p:cNvSpPr txBox="1"/>
          <p:nvPr/>
        </p:nvSpPr>
        <p:spPr>
          <a:xfrm>
            <a:off x="3061846" y="5732068"/>
            <a:ext cx="2462530" cy="70788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D" sz="2000" b="0" i="0" dirty="0">
                <a:solidFill>
                  <a:srgbClr val="374151"/>
                </a:solidFill>
                <a:effectLst/>
                <a:latin typeface="Söhne"/>
              </a:rPr>
              <a:t>Circular economy practices</a:t>
            </a:r>
            <a:endParaRPr lang="en-US" sz="2000" b="1" dirty="0">
              <a:solidFill>
                <a:schemeClr val="accent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E1651DA-C2E8-9BC3-C6E6-0A467C4B2011}"/>
              </a:ext>
            </a:extLst>
          </p:cNvPr>
          <p:cNvSpPr txBox="1"/>
          <p:nvPr/>
        </p:nvSpPr>
        <p:spPr>
          <a:xfrm>
            <a:off x="6498311" y="5732068"/>
            <a:ext cx="2462530" cy="70788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D" sz="2000" b="0" i="0" dirty="0">
                <a:solidFill>
                  <a:srgbClr val="374151"/>
                </a:solidFill>
                <a:effectLst/>
                <a:latin typeface="Söhne"/>
              </a:rPr>
              <a:t>Eco-friendly transportation</a:t>
            </a:r>
            <a:endParaRPr lang="en-US" sz="2000" b="1" dirty="0">
              <a:solidFill>
                <a:schemeClr val="accent1">
                  <a:lumMod val="50000"/>
                </a:schemeClr>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90E5F010-F55B-1A37-DF59-F406AFDD229A}"/>
              </a:ext>
            </a:extLst>
          </p:cNvPr>
          <p:cNvPicPr>
            <a:picLocks noChangeAspect="1"/>
          </p:cNvPicPr>
          <p:nvPr/>
        </p:nvPicPr>
        <p:blipFill>
          <a:blip r:embed="rId3"/>
          <a:stretch>
            <a:fillRect/>
          </a:stretch>
        </p:blipFill>
        <p:spPr>
          <a:xfrm>
            <a:off x="1529644" y="954871"/>
            <a:ext cx="2098504" cy="2098504"/>
          </a:xfrm>
          <a:prstGeom prst="rect">
            <a:avLst/>
          </a:prstGeom>
        </p:spPr>
      </p:pic>
      <p:pic>
        <p:nvPicPr>
          <p:cNvPr id="16" name="Picture 15">
            <a:extLst>
              <a:ext uri="{FF2B5EF4-FFF2-40B4-BE49-F238E27FC236}">
                <a16:creationId xmlns:a16="http://schemas.microsoft.com/office/drawing/2014/main" id="{63BD46E7-DD9B-A29F-A73B-83889A7CA6C1}"/>
              </a:ext>
            </a:extLst>
          </p:cNvPr>
          <p:cNvPicPr>
            <a:picLocks noChangeAspect="1"/>
          </p:cNvPicPr>
          <p:nvPr/>
        </p:nvPicPr>
        <p:blipFill>
          <a:blip r:embed="rId4"/>
          <a:stretch>
            <a:fillRect/>
          </a:stretch>
        </p:blipFill>
        <p:spPr>
          <a:xfrm>
            <a:off x="4857887" y="954871"/>
            <a:ext cx="2098504" cy="2098504"/>
          </a:xfrm>
          <a:prstGeom prst="rect">
            <a:avLst/>
          </a:prstGeom>
        </p:spPr>
      </p:pic>
      <p:pic>
        <p:nvPicPr>
          <p:cNvPr id="18" name="Picture 17">
            <a:extLst>
              <a:ext uri="{FF2B5EF4-FFF2-40B4-BE49-F238E27FC236}">
                <a16:creationId xmlns:a16="http://schemas.microsoft.com/office/drawing/2014/main" id="{D42B93C2-F0D8-4F8F-D661-C4D6E5EDF09A}"/>
              </a:ext>
            </a:extLst>
          </p:cNvPr>
          <p:cNvPicPr>
            <a:picLocks noChangeAspect="1"/>
          </p:cNvPicPr>
          <p:nvPr/>
        </p:nvPicPr>
        <p:blipFill>
          <a:blip r:embed="rId5"/>
          <a:stretch>
            <a:fillRect/>
          </a:stretch>
        </p:blipFill>
        <p:spPr>
          <a:xfrm>
            <a:off x="8388556" y="917035"/>
            <a:ext cx="2098505" cy="2098505"/>
          </a:xfrm>
          <a:prstGeom prst="rect">
            <a:avLst/>
          </a:prstGeom>
        </p:spPr>
      </p:pic>
      <p:pic>
        <p:nvPicPr>
          <p:cNvPr id="20" name="Picture 19">
            <a:extLst>
              <a:ext uri="{FF2B5EF4-FFF2-40B4-BE49-F238E27FC236}">
                <a16:creationId xmlns:a16="http://schemas.microsoft.com/office/drawing/2014/main" id="{A114CA7B-9A7A-9426-5470-6604DEF0FB1A}"/>
              </a:ext>
            </a:extLst>
          </p:cNvPr>
          <p:cNvPicPr>
            <a:picLocks noChangeAspect="1"/>
          </p:cNvPicPr>
          <p:nvPr/>
        </p:nvPicPr>
        <p:blipFill>
          <a:blip r:embed="rId6"/>
          <a:stretch>
            <a:fillRect/>
          </a:stretch>
        </p:blipFill>
        <p:spPr>
          <a:xfrm>
            <a:off x="6586750" y="3487990"/>
            <a:ext cx="2215435" cy="2215435"/>
          </a:xfrm>
          <a:prstGeom prst="rect">
            <a:avLst/>
          </a:prstGeom>
        </p:spPr>
      </p:pic>
      <p:pic>
        <p:nvPicPr>
          <p:cNvPr id="22" name="Picture 21">
            <a:extLst>
              <a:ext uri="{FF2B5EF4-FFF2-40B4-BE49-F238E27FC236}">
                <a16:creationId xmlns:a16="http://schemas.microsoft.com/office/drawing/2014/main" id="{C8C5428E-F20D-9944-D201-A9E6400864DD}"/>
              </a:ext>
            </a:extLst>
          </p:cNvPr>
          <p:cNvPicPr>
            <a:picLocks noChangeAspect="1"/>
          </p:cNvPicPr>
          <p:nvPr/>
        </p:nvPicPr>
        <p:blipFill>
          <a:blip r:embed="rId7"/>
          <a:stretch>
            <a:fillRect/>
          </a:stretch>
        </p:blipFill>
        <p:spPr>
          <a:xfrm>
            <a:off x="2952053" y="3669000"/>
            <a:ext cx="3019827" cy="2008642"/>
          </a:xfrm>
          <a:prstGeom prst="rect">
            <a:avLst/>
          </a:prstGeom>
        </p:spPr>
      </p:pic>
      <p:pic>
        <p:nvPicPr>
          <p:cNvPr id="17" name="Picture 16" descr="A logo with two horses and a red and blue shield&#10;&#10;Description automatically generated">
            <a:extLst>
              <a:ext uri="{FF2B5EF4-FFF2-40B4-BE49-F238E27FC236}">
                <a16:creationId xmlns:a16="http://schemas.microsoft.com/office/drawing/2014/main" id="{EC17BFD7-4EA4-D349-D906-B29C2101CE5A}"/>
              </a:ext>
            </a:extLst>
          </p:cNvPr>
          <p:cNvPicPr>
            <a:picLocks noChangeAspect="1"/>
          </p:cNvPicPr>
          <p:nvPr/>
        </p:nvPicPr>
        <p:blipFill>
          <a:blip r:embed="rId8"/>
          <a:stretch>
            <a:fillRect/>
          </a:stretch>
        </p:blipFill>
        <p:spPr>
          <a:xfrm>
            <a:off x="10115880" y="68932"/>
            <a:ext cx="551599" cy="551599"/>
          </a:xfrm>
          <a:prstGeom prst="rect">
            <a:avLst/>
          </a:prstGeom>
        </p:spPr>
      </p:pic>
    </p:spTree>
    <p:extLst>
      <p:ext uri="{BB962C8B-B14F-4D97-AF65-F5344CB8AC3E}">
        <p14:creationId xmlns:p14="http://schemas.microsoft.com/office/powerpoint/2010/main" val="139757986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04D6C-E67A-232B-5E1D-C0DE2E56D42D}"/>
              </a:ext>
            </a:extLst>
          </p:cNvPr>
          <p:cNvSpPr>
            <a:spLocks noGrp="1"/>
          </p:cNvSpPr>
          <p:nvPr>
            <p:ph type="title"/>
          </p:nvPr>
        </p:nvSpPr>
        <p:spPr>
          <a:xfrm>
            <a:off x="143518" y="316385"/>
            <a:ext cx="9830215" cy="663576"/>
          </a:xfrm>
        </p:spPr>
        <p:txBody>
          <a:bodyPr>
            <a:normAutofit/>
          </a:bodyPr>
          <a:lstStyle/>
          <a:p>
            <a:r>
              <a:rPr lang="en-US" sz="2800" dirty="0">
                <a:latin typeface="Arial" panose="020B0604020202020204" pitchFamily="34" charset="0"/>
                <a:cs typeface="Arial" panose="020B0604020202020204" pitchFamily="34" charset="0"/>
              </a:rPr>
              <a:t>BENEFIT OF DIGITAL AND GREEN TECHNOLOGY</a:t>
            </a:r>
          </a:p>
        </p:txBody>
      </p:sp>
      <p:sp>
        <p:nvSpPr>
          <p:cNvPr id="3" name="Text Placeholder 2">
            <a:extLst>
              <a:ext uri="{FF2B5EF4-FFF2-40B4-BE49-F238E27FC236}">
                <a16:creationId xmlns:a16="http://schemas.microsoft.com/office/drawing/2014/main" id="{09EEF252-37C6-1DBB-C16D-0078DDF81BC6}"/>
              </a:ext>
            </a:extLst>
          </p:cNvPr>
          <p:cNvSpPr>
            <a:spLocks noGrp="1"/>
          </p:cNvSpPr>
          <p:nvPr>
            <p:ph type="body" idx="1"/>
          </p:nvPr>
        </p:nvSpPr>
        <p:spPr>
          <a:xfrm>
            <a:off x="324853" y="1677495"/>
            <a:ext cx="4001050" cy="663576"/>
          </a:xfrm>
        </p:spPr>
        <p:txBody>
          <a:bodyPr>
            <a:normAutofit/>
          </a:bodyPr>
          <a:lstStyle/>
          <a:p>
            <a:pPr marL="0" indent="0" algn="r">
              <a:lnSpc>
                <a:spcPct val="120000"/>
              </a:lnSpc>
              <a:buNone/>
            </a:pPr>
            <a:r>
              <a:rPr lang="en-ID" sz="1700" b="0" i="0" dirty="0">
                <a:solidFill>
                  <a:srgbClr val="1F1F1F"/>
                </a:solidFill>
                <a:effectLst/>
                <a:latin typeface="Arial" panose="020B0604020202020204" pitchFamily="34" charset="0"/>
                <a:cs typeface="Arial" panose="020B0604020202020204" pitchFamily="34" charset="0"/>
              </a:rPr>
              <a:t>Reduces greenhouse gas emissions</a:t>
            </a:r>
          </a:p>
          <a:p>
            <a:pPr marL="0" indent="0">
              <a:lnSpc>
                <a:spcPct val="120000"/>
              </a:lnSpc>
              <a:buNone/>
            </a:pPr>
            <a:endParaRPr lang="en-US" sz="17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8587DC7-F551-5B7F-A56D-71544C9E11A8}"/>
              </a:ext>
            </a:extLst>
          </p:cNvPr>
          <p:cNvSpPr txBox="1"/>
          <p:nvPr/>
        </p:nvSpPr>
        <p:spPr>
          <a:xfrm>
            <a:off x="417443" y="6114024"/>
            <a:ext cx="11164957" cy="400110"/>
          </a:xfrm>
          <a:prstGeom prst="rect">
            <a:avLst/>
          </a:prstGeom>
          <a:noFill/>
        </p:spPr>
        <p:txBody>
          <a:bodyPr wrap="square">
            <a:spAutoFit/>
          </a:bodyPr>
          <a:lstStyle/>
          <a:p>
            <a:pPr algn="l"/>
            <a:r>
              <a:rPr lang="en-ID" sz="1000" b="0" i="0" dirty="0">
                <a:solidFill>
                  <a:srgbClr val="1F1F1F"/>
                </a:solidFill>
                <a:effectLst/>
                <a:latin typeface="Google Sans"/>
              </a:rPr>
              <a:t>Source: United Nations Environment Programme: https://</a:t>
            </a:r>
            <a:r>
              <a:rPr lang="en-ID" sz="1000" b="0" i="0" dirty="0" err="1">
                <a:solidFill>
                  <a:srgbClr val="1F1F1F"/>
                </a:solidFill>
                <a:effectLst/>
                <a:latin typeface="Google Sans"/>
              </a:rPr>
              <a:t>www.investopedia.com</a:t>
            </a:r>
            <a:r>
              <a:rPr lang="en-ID" sz="1000" b="0" i="0" dirty="0">
                <a:solidFill>
                  <a:srgbClr val="1F1F1F"/>
                </a:solidFill>
                <a:effectLst/>
                <a:latin typeface="Google Sans"/>
              </a:rPr>
              <a:t>/terms/g/</a:t>
            </a:r>
            <a:r>
              <a:rPr lang="en-ID" sz="1000" b="0" i="0" dirty="0" err="1">
                <a:solidFill>
                  <a:srgbClr val="1F1F1F"/>
                </a:solidFill>
                <a:effectLst/>
                <a:latin typeface="Google Sans"/>
              </a:rPr>
              <a:t>green_tech.asp</a:t>
            </a:r>
            <a:r>
              <a:rPr lang="en-ID" sz="1000" dirty="0">
                <a:solidFill>
                  <a:srgbClr val="1F1F1F"/>
                </a:solidFill>
                <a:latin typeface="Google Sans"/>
              </a:rPr>
              <a:t>, </a:t>
            </a:r>
            <a:r>
              <a:rPr lang="en-ID" sz="1000" b="0" i="0" dirty="0">
                <a:solidFill>
                  <a:srgbClr val="1F1F1F"/>
                </a:solidFill>
                <a:effectLst/>
                <a:latin typeface="Google Sans"/>
              </a:rPr>
              <a:t>World Economic Forum: https://</a:t>
            </a:r>
            <a:r>
              <a:rPr lang="en-ID" sz="1000" b="0" i="0" dirty="0" err="1">
                <a:solidFill>
                  <a:srgbClr val="1F1F1F"/>
                </a:solidFill>
                <a:effectLst/>
                <a:latin typeface="Google Sans"/>
              </a:rPr>
              <a:t>www.ey.com</a:t>
            </a:r>
            <a:r>
              <a:rPr lang="en-ID" sz="1000" b="0" i="0" dirty="0">
                <a:solidFill>
                  <a:srgbClr val="1F1F1F"/>
                </a:solidFill>
                <a:effectLst/>
                <a:latin typeface="Google Sans"/>
              </a:rPr>
              <a:t>/</a:t>
            </a:r>
            <a:r>
              <a:rPr lang="en-ID" sz="1000" b="0" i="0" dirty="0" err="1">
                <a:solidFill>
                  <a:srgbClr val="1F1F1F"/>
                </a:solidFill>
                <a:effectLst/>
                <a:latin typeface="Google Sans"/>
              </a:rPr>
              <a:t>en_us</a:t>
            </a:r>
            <a:r>
              <a:rPr lang="en-ID" sz="1000" b="0" i="0" dirty="0">
                <a:solidFill>
                  <a:srgbClr val="1F1F1F"/>
                </a:solidFill>
                <a:effectLst/>
                <a:latin typeface="Google Sans"/>
              </a:rPr>
              <a:t>/workforce/the-future-of-work-is-green, McKinsey &amp; Company: https://</a:t>
            </a:r>
            <a:r>
              <a:rPr lang="en-ID" sz="1000" b="0" i="0" dirty="0" err="1">
                <a:solidFill>
                  <a:srgbClr val="1F1F1F"/>
                </a:solidFill>
                <a:effectLst/>
                <a:latin typeface="Google Sans"/>
              </a:rPr>
              <a:t>www.canr.msu.edu</a:t>
            </a:r>
            <a:r>
              <a:rPr lang="en-ID" sz="1000" b="0" i="0" dirty="0">
                <a:solidFill>
                  <a:srgbClr val="1F1F1F"/>
                </a:solidFill>
                <a:effectLst/>
                <a:latin typeface="Google Sans"/>
              </a:rPr>
              <a:t>/news/</a:t>
            </a:r>
            <a:r>
              <a:rPr lang="en-ID" sz="1000" b="0" i="0" dirty="0" err="1">
                <a:solidFill>
                  <a:srgbClr val="1F1F1F"/>
                </a:solidFill>
                <a:effectLst/>
                <a:latin typeface="Google Sans"/>
              </a:rPr>
              <a:t>the_evolution_of_the_new_economy</a:t>
            </a:r>
            <a:endParaRPr lang="en-ID" sz="1000" b="0" i="0" dirty="0">
              <a:solidFill>
                <a:srgbClr val="1F1F1F"/>
              </a:solidFill>
              <a:effectLst/>
              <a:latin typeface="Google Sans"/>
            </a:endParaRPr>
          </a:p>
        </p:txBody>
      </p:sp>
      <p:sp>
        <p:nvSpPr>
          <p:cNvPr id="7" name="Oval 6">
            <a:extLst>
              <a:ext uri="{FF2B5EF4-FFF2-40B4-BE49-F238E27FC236}">
                <a16:creationId xmlns:a16="http://schemas.microsoft.com/office/drawing/2014/main" id="{E359E937-3EAF-5D04-FB03-98A04B649FC4}"/>
              </a:ext>
            </a:extLst>
          </p:cNvPr>
          <p:cNvSpPr/>
          <p:nvPr/>
        </p:nvSpPr>
        <p:spPr>
          <a:xfrm>
            <a:off x="4608095" y="1548002"/>
            <a:ext cx="830179" cy="83017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89F97A1-EC23-DE5F-C814-4C7664E0B5EC}"/>
              </a:ext>
            </a:extLst>
          </p:cNvPr>
          <p:cNvSpPr/>
          <p:nvPr/>
        </p:nvSpPr>
        <p:spPr>
          <a:xfrm>
            <a:off x="4584030" y="2793270"/>
            <a:ext cx="830179" cy="83017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9667A01-7831-D43D-08B9-1BB3C45C602A}"/>
              </a:ext>
            </a:extLst>
          </p:cNvPr>
          <p:cNvSpPr/>
          <p:nvPr/>
        </p:nvSpPr>
        <p:spPr>
          <a:xfrm>
            <a:off x="4581298" y="3991406"/>
            <a:ext cx="830179" cy="83017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355BC02-F52B-BD96-BBBE-A55BE8BFEEAA}"/>
              </a:ext>
            </a:extLst>
          </p:cNvPr>
          <p:cNvSpPr/>
          <p:nvPr/>
        </p:nvSpPr>
        <p:spPr>
          <a:xfrm>
            <a:off x="6557211" y="1572066"/>
            <a:ext cx="830179" cy="83017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71F8E3A-A297-DBA9-2046-9270A28E00B7}"/>
              </a:ext>
            </a:extLst>
          </p:cNvPr>
          <p:cNvSpPr/>
          <p:nvPr/>
        </p:nvSpPr>
        <p:spPr>
          <a:xfrm>
            <a:off x="6557211" y="2783183"/>
            <a:ext cx="830179" cy="83017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E546E53-9B33-C205-34D3-6456BA166B69}"/>
              </a:ext>
            </a:extLst>
          </p:cNvPr>
          <p:cNvSpPr/>
          <p:nvPr/>
        </p:nvSpPr>
        <p:spPr>
          <a:xfrm>
            <a:off x="6545178" y="3991405"/>
            <a:ext cx="830179" cy="83017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a:extLst>
              <a:ext uri="{FF2B5EF4-FFF2-40B4-BE49-F238E27FC236}">
                <a16:creationId xmlns:a16="http://schemas.microsoft.com/office/drawing/2014/main" id="{67BAE14B-FA5E-B21C-872B-A6E8FF481B14}"/>
              </a:ext>
            </a:extLst>
          </p:cNvPr>
          <p:cNvSpPr txBox="1">
            <a:spLocks/>
          </p:cNvSpPr>
          <p:nvPr/>
        </p:nvSpPr>
        <p:spPr>
          <a:xfrm>
            <a:off x="7794859" y="1694847"/>
            <a:ext cx="4176562" cy="497885"/>
          </a:xfrm>
          <a:prstGeom prst="rect">
            <a:avLst/>
          </a:prstGeom>
        </p:spPr>
        <p:txBody>
          <a:bodyPr vert="horz" lIns="91440" tIns="45720" rIns="91440" bIns="45720" rtlCol="0">
            <a:normAutofit/>
          </a:bodyPr>
          <a:lstStyle>
            <a:lvl1pPr marL="342900" indent="-3429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a:ea typeface="Arial" panose="020B0604020202020204"/>
                <a:cs typeface="Arial" panose="020B0604020202020204"/>
                <a:sym typeface="Arial" panose="020B0604020202020204"/>
              </a:defRPr>
            </a:lvl1pPr>
            <a:lvl2pPr marL="838200" indent="-3810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a:ea typeface="Arial" panose="020B0604020202020204"/>
                <a:cs typeface="Arial" panose="020B0604020202020204"/>
                <a:sym typeface="Arial" panose="020B0604020202020204"/>
              </a:defRPr>
            </a:lvl2pPr>
            <a:lvl3pPr marL="1341120" indent="-42672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a:ea typeface="Arial" panose="020B0604020202020204"/>
                <a:cs typeface="Arial" panose="020B0604020202020204"/>
                <a:sym typeface="Arial" panose="020B0604020202020204"/>
              </a:defRPr>
            </a:lvl3pPr>
            <a:lvl4pPr marL="1940560" indent="-5689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4pPr>
            <a:lvl5pPr marL="2461260" indent="-6324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en-ID" sz="1800" b="0" i="0" dirty="0">
                <a:solidFill>
                  <a:srgbClr val="1F1F1F"/>
                </a:solidFill>
                <a:effectLst/>
                <a:latin typeface="Arial" panose="020B0604020202020204" pitchFamily="34" charset="0"/>
                <a:cs typeface="Arial" panose="020B0604020202020204" pitchFamily="34" charset="0"/>
              </a:rPr>
              <a:t>Improves air and water quality</a:t>
            </a:r>
          </a:p>
        </p:txBody>
      </p:sp>
      <p:sp>
        <p:nvSpPr>
          <p:cNvPr id="14" name="Text Placeholder 2">
            <a:extLst>
              <a:ext uri="{FF2B5EF4-FFF2-40B4-BE49-F238E27FC236}">
                <a16:creationId xmlns:a16="http://schemas.microsoft.com/office/drawing/2014/main" id="{7B54475C-3134-CB0F-E7FD-3253846B945F}"/>
              </a:ext>
            </a:extLst>
          </p:cNvPr>
          <p:cNvSpPr txBox="1">
            <a:spLocks/>
          </p:cNvSpPr>
          <p:nvPr/>
        </p:nvSpPr>
        <p:spPr>
          <a:xfrm>
            <a:off x="974559" y="2941775"/>
            <a:ext cx="3351344" cy="533168"/>
          </a:xfrm>
          <a:prstGeom prst="rect">
            <a:avLst/>
          </a:prstGeom>
        </p:spPr>
        <p:txBody>
          <a:bodyPr vert="horz" lIns="91440" tIns="45720" rIns="91440" bIns="45720" rtlCol="0">
            <a:normAutofit/>
          </a:bodyPr>
          <a:lstStyle>
            <a:lvl1pPr marL="342900" indent="-3429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a:ea typeface="Arial" panose="020B0604020202020204"/>
                <a:cs typeface="Arial" panose="020B0604020202020204"/>
                <a:sym typeface="Arial" panose="020B0604020202020204"/>
              </a:defRPr>
            </a:lvl1pPr>
            <a:lvl2pPr marL="838200" indent="-3810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a:ea typeface="Arial" panose="020B0604020202020204"/>
                <a:cs typeface="Arial" panose="020B0604020202020204"/>
                <a:sym typeface="Arial" panose="020B0604020202020204"/>
              </a:defRPr>
            </a:lvl2pPr>
            <a:lvl3pPr marL="1341120" indent="-42672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a:ea typeface="Arial" panose="020B0604020202020204"/>
                <a:cs typeface="Arial" panose="020B0604020202020204"/>
                <a:sym typeface="Arial" panose="020B0604020202020204"/>
              </a:defRPr>
            </a:lvl3pPr>
            <a:lvl4pPr marL="1940560" indent="-5689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4pPr>
            <a:lvl5pPr marL="2461260" indent="-6324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ID" sz="1700" b="0" i="0" dirty="0">
                <a:solidFill>
                  <a:srgbClr val="1F1F1F"/>
                </a:solidFill>
                <a:effectLst/>
                <a:latin typeface="Arial" panose="020B0604020202020204" pitchFamily="34" charset="0"/>
                <a:cs typeface="Arial" panose="020B0604020202020204" pitchFamily="34" charset="0"/>
              </a:rPr>
              <a:t>Conserves natural resources</a:t>
            </a:r>
          </a:p>
        </p:txBody>
      </p:sp>
      <p:sp>
        <p:nvSpPr>
          <p:cNvPr id="15" name="Text Placeholder 2">
            <a:extLst>
              <a:ext uri="{FF2B5EF4-FFF2-40B4-BE49-F238E27FC236}">
                <a16:creationId xmlns:a16="http://schemas.microsoft.com/office/drawing/2014/main" id="{A86C80DD-75B6-E764-53EB-18D2485625CD}"/>
              </a:ext>
            </a:extLst>
          </p:cNvPr>
          <p:cNvSpPr txBox="1">
            <a:spLocks/>
          </p:cNvSpPr>
          <p:nvPr/>
        </p:nvSpPr>
        <p:spPr>
          <a:xfrm>
            <a:off x="951312" y="4170367"/>
            <a:ext cx="3351344" cy="533168"/>
          </a:xfrm>
          <a:prstGeom prst="rect">
            <a:avLst/>
          </a:prstGeom>
        </p:spPr>
        <p:txBody>
          <a:bodyPr vert="horz" lIns="91440" tIns="45720" rIns="91440" bIns="45720" rtlCol="0">
            <a:normAutofit/>
          </a:bodyPr>
          <a:lstStyle>
            <a:lvl1pPr marL="342900" indent="-3429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a:ea typeface="Arial" panose="020B0604020202020204"/>
                <a:cs typeface="Arial" panose="020B0604020202020204"/>
                <a:sym typeface="Arial" panose="020B0604020202020204"/>
              </a:defRPr>
            </a:lvl1pPr>
            <a:lvl2pPr marL="838200" indent="-3810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a:ea typeface="Arial" panose="020B0604020202020204"/>
                <a:cs typeface="Arial" panose="020B0604020202020204"/>
                <a:sym typeface="Arial" panose="020B0604020202020204"/>
              </a:defRPr>
            </a:lvl2pPr>
            <a:lvl3pPr marL="1341120" indent="-42672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a:ea typeface="Arial" panose="020B0604020202020204"/>
                <a:cs typeface="Arial" panose="020B0604020202020204"/>
                <a:sym typeface="Arial" panose="020B0604020202020204"/>
              </a:defRPr>
            </a:lvl3pPr>
            <a:lvl4pPr marL="1940560" indent="-5689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4pPr>
            <a:lvl5pPr marL="2461260" indent="-6324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ID" sz="1700" b="0" i="0" dirty="0">
                <a:solidFill>
                  <a:srgbClr val="1F1F1F"/>
                </a:solidFill>
                <a:effectLst/>
                <a:latin typeface="Arial" panose="020B0604020202020204" pitchFamily="34" charset="0"/>
                <a:cs typeface="Arial" panose="020B0604020202020204" pitchFamily="34" charset="0"/>
              </a:rPr>
              <a:t>Protects biodiversity</a:t>
            </a:r>
          </a:p>
        </p:txBody>
      </p:sp>
      <p:sp>
        <p:nvSpPr>
          <p:cNvPr id="16" name="Text Placeholder 2">
            <a:extLst>
              <a:ext uri="{FF2B5EF4-FFF2-40B4-BE49-F238E27FC236}">
                <a16:creationId xmlns:a16="http://schemas.microsoft.com/office/drawing/2014/main" id="{D4DADA07-1F97-FE69-4E88-53176D80C54E}"/>
              </a:ext>
            </a:extLst>
          </p:cNvPr>
          <p:cNvSpPr txBox="1">
            <a:spLocks/>
          </p:cNvSpPr>
          <p:nvPr/>
        </p:nvSpPr>
        <p:spPr>
          <a:xfrm>
            <a:off x="7794859" y="2940989"/>
            <a:ext cx="4176562" cy="497885"/>
          </a:xfrm>
          <a:prstGeom prst="rect">
            <a:avLst/>
          </a:prstGeom>
        </p:spPr>
        <p:txBody>
          <a:bodyPr vert="horz" lIns="91440" tIns="45720" rIns="91440" bIns="45720" rtlCol="0">
            <a:normAutofit/>
          </a:bodyPr>
          <a:lstStyle>
            <a:lvl1pPr marL="342900" indent="-3429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a:ea typeface="Arial" panose="020B0604020202020204"/>
                <a:cs typeface="Arial" panose="020B0604020202020204"/>
                <a:sym typeface="Arial" panose="020B0604020202020204"/>
              </a:defRPr>
            </a:lvl1pPr>
            <a:lvl2pPr marL="838200" indent="-3810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a:ea typeface="Arial" panose="020B0604020202020204"/>
                <a:cs typeface="Arial" panose="020B0604020202020204"/>
                <a:sym typeface="Arial" panose="020B0604020202020204"/>
              </a:defRPr>
            </a:lvl2pPr>
            <a:lvl3pPr marL="1341120" indent="-42672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a:ea typeface="Arial" panose="020B0604020202020204"/>
                <a:cs typeface="Arial" panose="020B0604020202020204"/>
                <a:sym typeface="Arial" panose="020B0604020202020204"/>
              </a:defRPr>
            </a:lvl3pPr>
            <a:lvl4pPr marL="1940560" indent="-5689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4pPr>
            <a:lvl5pPr marL="2461260" indent="-6324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en-ID" sz="1800" b="0" i="0" dirty="0">
                <a:solidFill>
                  <a:srgbClr val="1F1F1F"/>
                </a:solidFill>
                <a:effectLst/>
                <a:latin typeface="Arial" panose="020B0604020202020204" pitchFamily="34" charset="0"/>
                <a:cs typeface="Arial" panose="020B0604020202020204" pitchFamily="34" charset="0"/>
              </a:rPr>
              <a:t>Creates jobs</a:t>
            </a:r>
          </a:p>
        </p:txBody>
      </p:sp>
      <p:sp>
        <p:nvSpPr>
          <p:cNvPr id="17" name="Text Placeholder 2">
            <a:extLst>
              <a:ext uri="{FF2B5EF4-FFF2-40B4-BE49-F238E27FC236}">
                <a16:creationId xmlns:a16="http://schemas.microsoft.com/office/drawing/2014/main" id="{DFA632FF-A14F-7D66-94F1-6FAEE7841F34}"/>
              </a:ext>
            </a:extLst>
          </p:cNvPr>
          <p:cNvSpPr txBox="1">
            <a:spLocks/>
          </p:cNvSpPr>
          <p:nvPr/>
        </p:nvSpPr>
        <p:spPr>
          <a:xfrm>
            <a:off x="7782828" y="4170367"/>
            <a:ext cx="4176562" cy="497885"/>
          </a:xfrm>
          <a:prstGeom prst="rect">
            <a:avLst/>
          </a:prstGeom>
        </p:spPr>
        <p:txBody>
          <a:bodyPr vert="horz" lIns="91440" tIns="45720" rIns="91440" bIns="45720" rtlCol="0">
            <a:normAutofit/>
          </a:bodyPr>
          <a:lstStyle>
            <a:lvl1pPr marL="342900" indent="-3429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a:ea typeface="Arial" panose="020B0604020202020204"/>
                <a:cs typeface="Arial" panose="020B0604020202020204"/>
                <a:sym typeface="Arial" panose="020B0604020202020204"/>
              </a:defRPr>
            </a:lvl1pPr>
            <a:lvl2pPr marL="838200" indent="-3810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a:ea typeface="Arial" panose="020B0604020202020204"/>
                <a:cs typeface="Arial" panose="020B0604020202020204"/>
                <a:sym typeface="Arial" panose="020B0604020202020204"/>
              </a:defRPr>
            </a:lvl2pPr>
            <a:lvl3pPr marL="1341120" indent="-42672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a:ea typeface="Arial" panose="020B0604020202020204"/>
                <a:cs typeface="Arial" panose="020B0604020202020204"/>
                <a:sym typeface="Arial" panose="020B0604020202020204"/>
              </a:defRPr>
            </a:lvl3pPr>
            <a:lvl4pPr marL="1940560" indent="-5689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4pPr>
            <a:lvl5pPr marL="2461260" indent="-6324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en-ID" sz="1800" b="0" i="0" dirty="0">
                <a:solidFill>
                  <a:srgbClr val="1F1F1F"/>
                </a:solidFill>
                <a:effectLst/>
                <a:latin typeface="Arial" panose="020B0604020202020204" pitchFamily="34" charset="0"/>
                <a:cs typeface="Arial" panose="020B0604020202020204" pitchFamily="34" charset="0"/>
              </a:rPr>
              <a:t>Boosts economic growth</a:t>
            </a:r>
          </a:p>
        </p:txBody>
      </p:sp>
      <p:pic>
        <p:nvPicPr>
          <p:cNvPr id="19" name="Picture 18" descr="A white line drawing of four different symbols&#10;&#10;Description automatically generated">
            <a:extLst>
              <a:ext uri="{FF2B5EF4-FFF2-40B4-BE49-F238E27FC236}">
                <a16:creationId xmlns:a16="http://schemas.microsoft.com/office/drawing/2014/main" id="{5CB1A1D4-2A1B-D222-3D26-A8D098CB3D0C}"/>
              </a:ext>
            </a:extLst>
          </p:cNvPr>
          <p:cNvPicPr>
            <a:picLocks noChangeAspect="1"/>
          </p:cNvPicPr>
          <p:nvPr/>
        </p:nvPicPr>
        <p:blipFill>
          <a:blip r:embed="rId3"/>
          <a:stretch>
            <a:fillRect/>
          </a:stretch>
        </p:blipFill>
        <p:spPr>
          <a:xfrm>
            <a:off x="4779222" y="4199683"/>
            <a:ext cx="393344" cy="393344"/>
          </a:xfrm>
          <a:prstGeom prst="rect">
            <a:avLst/>
          </a:prstGeom>
        </p:spPr>
      </p:pic>
      <p:pic>
        <p:nvPicPr>
          <p:cNvPr id="21" name="Picture 20" descr="A white drop of water&#10;&#10;Description automatically generated">
            <a:extLst>
              <a:ext uri="{FF2B5EF4-FFF2-40B4-BE49-F238E27FC236}">
                <a16:creationId xmlns:a16="http://schemas.microsoft.com/office/drawing/2014/main" id="{EC24FEF2-35D6-51DE-8F2D-6979953893BA}"/>
              </a:ext>
            </a:extLst>
          </p:cNvPr>
          <p:cNvPicPr>
            <a:picLocks noChangeAspect="1"/>
          </p:cNvPicPr>
          <p:nvPr/>
        </p:nvPicPr>
        <p:blipFill>
          <a:blip r:embed="rId4"/>
          <a:stretch>
            <a:fillRect/>
          </a:stretch>
        </p:blipFill>
        <p:spPr>
          <a:xfrm>
            <a:off x="6778929" y="1738957"/>
            <a:ext cx="417679" cy="417679"/>
          </a:xfrm>
          <a:prstGeom prst="rect">
            <a:avLst/>
          </a:prstGeom>
        </p:spPr>
      </p:pic>
      <p:pic>
        <p:nvPicPr>
          <p:cNvPr id="23" name="Picture 22" descr="A white logo with a leaf in a black background&#10;&#10;Description automatically generated">
            <a:extLst>
              <a:ext uri="{FF2B5EF4-FFF2-40B4-BE49-F238E27FC236}">
                <a16:creationId xmlns:a16="http://schemas.microsoft.com/office/drawing/2014/main" id="{BF7CBAB4-65CF-6A93-86FB-50A5BCE57BD2}"/>
              </a:ext>
            </a:extLst>
          </p:cNvPr>
          <p:cNvPicPr>
            <a:picLocks noChangeAspect="1"/>
          </p:cNvPicPr>
          <p:nvPr/>
        </p:nvPicPr>
        <p:blipFill>
          <a:blip r:embed="rId5"/>
          <a:stretch>
            <a:fillRect/>
          </a:stretch>
        </p:blipFill>
        <p:spPr>
          <a:xfrm>
            <a:off x="4849572" y="1722769"/>
            <a:ext cx="379958" cy="379958"/>
          </a:xfrm>
          <a:prstGeom prst="rect">
            <a:avLst/>
          </a:prstGeom>
        </p:spPr>
      </p:pic>
      <p:pic>
        <p:nvPicPr>
          <p:cNvPr id="25" name="Picture 24" descr="A white dollar sign with a graph and arrow&#10;&#10;Description automatically generated">
            <a:extLst>
              <a:ext uri="{FF2B5EF4-FFF2-40B4-BE49-F238E27FC236}">
                <a16:creationId xmlns:a16="http://schemas.microsoft.com/office/drawing/2014/main" id="{20E870B2-F64A-0DD0-4574-C9DEAF1C5761}"/>
              </a:ext>
            </a:extLst>
          </p:cNvPr>
          <p:cNvPicPr>
            <a:picLocks noChangeAspect="1"/>
          </p:cNvPicPr>
          <p:nvPr/>
        </p:nvPicPr>
        <p:blipFill>
          <a:blip r:embed="rId6"/>
          <a:stretch>
            <a:fillRect/>
          </a:stretch>
        </p:blipFill>
        <p:spPr>
          <a:xfrm>
            <a:off x="6712115" y="4187624"/>
            <a:ext cx="393370" cy="393370"/>
          </a:xfrm>
          <a:prstGeom prst="rect">
            <a:avLst/>
          </a:prstGeom>
        </p:spPr>
      </p:pic>
      <p:pic>
        <p:nvPicPr>
          <p:cNvPr id="27" name="Picture 26" descr="A white and black logo&#10;&#10;Description automatically generated">
            <a:extLst>
              <a:ext uri="{FF2B5EF4-FFF2-40B4-BE49-F238E27FC236}">
                <a16:creationId xmlns:a16="http://schemas.microsoft.com/office/drawing/2014/main" id="{1981C2BD-36E3-47F4-EA2B-A84F0B093105}"/>
              </a:ext>
            </a:extLst>
          </p:cNvPr>
          <p:cNvPicPr>
            <a:picLocks noChangeAspect="1"/>
          </p:cNvPicPr>
          <p:nvPr/>
        </p:nvPicPr>
        <p:blipFill>
          <a:blip r:embed="rId7"/>
          <a:stretch>
            <a:fillRect/>
          </a:stretch>
        </p:blipFill>
        <p:spPr>
          <a:xfrm>
            <a:off x="4727148" y="2920692"/>
            <a:ext cx="538478" cy="538478"/>
          </a:xfrm>
          <a:prstGeom prst="rect">
            <a:avLst/>
          </a:prstGeom>
        </p:spPr>
      </p:pic>
      <p:pic>
        <p:nvPicPr>
          <p:cNvPr id="29" name="Picture 28" descr="A white line drawing of a briefcase&#10;&#10;Description automatically generated">
            <a:extLst>
              <a:ext uri="{FF2B5EF4-FFF2-40B4-BE49-F238E27FC236}">
                <a16:creationId xmlns:a16="http://schemas.microsoft.com/office/drawing/2014/main" id="{BB64ADEC-3CCD-8755-C8BF-3655BD3BCD12}"/>
              </a:ext>
            </a:extLst>
          </p:cNvPr>
          <p:cNvPicPr>
            <a:picLocks noChangeAspect="1"/>
          </p:cNvPicPr>
          <p:nvPr/>
        </p:nvPicPr>
        <p:blipFill>
          <a:blip r:embed="rId8"/>
          <a:stretch>
            <a:fillRect/>
          </a:stretch>
        </p:blipFill>
        <p:spPr>
          <a:xfrm>
            <a:off x="6790961" y="3019705"/>
            <a:ext cx="357133" cy="357133"/>
          </a:xfrm>
          <a:prstGeom prst="rect">
            <a:avLst/>
          </a:prstGeom>
        </p:spPr>
      </p:pic>
      <p:pic>
        <p:nvPicPr>
          <p:cNvPr id="22" name="Picture 21" descr="A logo with two horses and a red and blue shield&#10;&#10;Description automatically generated">
            <a:extLst>
              <a:ext uri="{FF2B5EF4-FFF2-40B4-BE49-F238E27FC236}">
                <a16:creationId xmlns:a16="http://schemas.microsoft.com/office/drawing/2014/main" id="{9FE482A6-A537-C4AE-9665-DCE6EFA9971D}"/>
              </a:ext>
            </a:extLst>
          </p:cNvPr>
          <p:cNvPicPr>
            <a:picLocks noChangeAspect="1"/>
          </p:cNvPicPr>
          <p:nvPr/>
        </p:nvPicPr>
        <p:blipFill>
          <a:blip r:embed="rId9"/>
          <a:stretch>
            <a:fillRect/>
          </a:stretch>
        </p:blipFill>
        <p:spPr>
          <a:xfrm>
            <a:off x="10115880" y="68932"/>
            <a:ext cx="551599" cy="551599"/>
          </a:xfrm>
          <a:prstGeom prst="rect">
            <a:avLst/>
          </a:prstGeom>
        </p:spPr>
      </p:pic>
      <p:sp>
        <p:nvSpPr>
          <p:cNvPr id="24" name="Slide Number Placeholder 3">
            <a:extLst>
              <a:ext uri="{FF2B5EF4-FFF2-40B4-BE49-F238E27FC236}">
                <a16:creationId xmlns:a16="http://schemas.microsoft.com/office/drawing/2014/main" id="{B1044BE7-458B-8042-B349-0D7BDC011BB1}"/>
              </a:ext>
            </a:extLst>
          </p:cNvPr>
          <p:cNvSpPr>
            <a:spLocks noGrp="1"/>
          </p:cNvSpPr>
          <p:nvPr>
            <p:ph type="sldNum" sz="quarter" idx="2"/>
          </p:nvPr>
        </p:nvSpPr>
        <p:spPr>
          <a:xfrm>
            <a:off x="11582400" y="6534150"/>
            <a:ext cx="444533" cy="323850"/>
          </a:xfrm>
        </p:spPr>
        <p:txBody>
          <a:bodyPr/>
          <a:lstStyle/>
          <a:p>
            <a:fld id="{86CB4B4D-7CA3-9044-876B-883B54F8677D}" type="slidenum">
              <a:rPr lang="en-ID" smtClean="0"/>
              <a:t>11</a:t>
            </a:fld>
            <a:endParaRPr lang="en-ID" dirty="0"/>
          </a:p>
        </p:txBody>
      </p:sp>
      <p:sp>
        <p:nvSpPr>
          <p:cNvPr id="26" name="Google Shape;287;p9">
            <a:extLst>
              <a:ext uri="{FF2B5EF4-FFF2-40B4-BE49-F238E27FC236}">
                <a16:creationId xmlns:a16="http://schemas.microsoft.com/office/drawing/2014/main" id="{7401E4FB-DA89-9341-AED1-92B2296D0B4C}"/>
              </a:ext>
            </a:extLst>
          </p:cNvPr>
          <p:cNvSpPr/>
          <p:nvPr/>
        </p:nvSpPr>
        <p:spPr>
          <a:xfrm flipH="1">
            <a:off x="-12888" y="380189"/>
            <a:ext cx="156406" cy="544257"/>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46159146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681C9-D84A-AE6A-08D1-4F971FF3F4D5}"/>
              </a:ext>
            </a:extLst>
          </p:cNvPr>
          <p:cNvSpPr>
            <a:spLocks noGrp="1"/>
          </p:cNvSpPr>
          <p:nvPr>
            <p:ph type="title"/>
          </p:nvPr>
        </p:nvSpPr>
        <p:spPr>
          <a:xfrm>
            <a:off x="193649" y="336423"/>
            <a:ext cx="11290852" cy="663576"/>
          </a:xfrm>
        </p:spPr>
        <p:txBody>
          <a:bodyPr>
            <a:noAutofit/>
          </a:bodyPr>
          <a:lstStyle/>
          <a:p>
            <a:r>
              <a:rPr lang="en-ID" sz="2800" i="0" dirty="0">
                <a:solidFill>
                  <a:srgbClr val="1F1F1F"/>
                </a:solidFill>
                <a:effectLst/>
                <a:latin typeface="Arial" panose="020B0604020202020204" pitchFamily="34" charset="0"/>
                <a:cs typeface="Arial" panose="020B0604020202020204" pitchFamily="34" charset="0"/>
              </a:rPr>
              <a:t>ADOPTION OF DIGITAL AND GREEN </a:t>
            </a:r>
            <a:r>
              <a:rPr lang="en-ID" sz="2800" dirty="0">
                <a:solidFill>
                  <a:srgbClr val="1F1F1F"/>
                </a:solidFill>
                <a:latin typeface="Arial" panose="020B0604020202020204" pitchFamily="34" charset="0"/>
                <a:cs typeface="Arial" panose="020B0604020202020204" pitchFamily="34" charset="0"/>
              </a:rPr>
              <a:t>T</a:t>
            </a:r>
            <a:r>
              <a:rPr lang="en-ID" sz="2800" i="0" dirty="0">
                <a:solidFill>
                  <a:srgbClr val="1F1F1F"/>
                </a:solidFill>
                <a:effectLst/>
                <a:latin typeface="Arial" panose="020B0604020202020204" pitchFamily="34" charset="0"/>
                <a:cs typeface="Arial" panose="020B0604020202020204" pitchFamily="34" charset="0"/>
              </a:rPr>
              <a:t>ECHNOLOGY</a:t>
            </a:r>
            <a:endParaRPr lang="en-US" sz="28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9A14295E-6EC6-87AF-BDEC-6BD777588BC0}"/>
              </a:ext>
            </a:extLst>
          </p:cNvPr>
          <p:cNvSpPr>
            <a:spLocks noGrp="1"/>
          </p:cNvSpPr>
          <p:nvPr>
            <p:ph type="body" idx="1"/>
          </p:nvPr>
        </p:nvSpPr>
        <p:spPr>
          <a:xfrm>
            <a:off x="1384634" y="5492969"/>
            <a:ext cx="2548253" cy="533411"/>
          </a:xfrm>
        </p:spPr>
        <p:txBody>
          <a:bodyPr>
            <a:noAutofit/>
          </a:bodyPr>
          <a:lstStyle/>
          <a:p>
            <a:pPr marL="0" indent="0" algn="ctr">
              <a:buNone/>
            </a:pPr>
            <a:r>
              <a:rPr lang="en-ID" sz="1800" b="0" i="0" dirty="0">
                <a:solidFill>
                  <a:srgbClr val="1F1F1F"/>
                </a:solidFill>
                <a:effectLst/>
                <a:latin typeface="Google Sans"/>
              </a:rPr>
              <a:t>Investing in research and development</a:t>
            </a:r>
          </a:p>
        </p:txBody>
      </p:sp>
      <p:sp>
        <p:nvSpPr>
          <p:cNvPr id="5" name="TextBox 4">
            <a:extLst>
              <a:ext uri="{FF2B5EF4-FFF2-40B4-BE49-F238E27FC236}">
                <a16:creationId xmlns:a16="http://schemas.microsoft.com/office/drawing/2014/main" id="{01207F5E-6CC2-DB01-FDB2-84799F39DC0E}"/>
              </a:ext>
            </a:extLst>
          </p:cNvPr>
          <p:cNvSpPr txBox="1"/>
          <p:nvPr/>
        </p:nvSpPr>
        <p:spPr>
          <a:xfrm>
            <a:off x="457200" y="6321462"/>
            <a:ext cx="10793895" cy="246221"/>
          </a:xfrm>
          <a:prstGeom prst="rect">
            <a:avLst/>
          </a:prstGeom>
          <a:noFill/>
        </p:spPr>
        <p:txBody>
          <a:bodyPr wrap="square">
            <a:spAutoFit/>
          </a:bodyPr>
          <a:lstStyle/>
          <a:p>
            <a:r>
              <a:rPr lang="en-ID" sz="1000" b="0" i="0" dirty="0">
                <a:solidFill>
                  <a:srgbClr val="1F1F1F"/>
                </a:solidFill>
                <a:effectLst/>
                <a:latin typeface="Google Sans"/>
              </a:rPr>
              <a:t>Source: OECD, "How to accelerate green technology diffusion?" (2023), https://</a:t>
            </a:r>
            <a:r>
              <a:rPr lang="en-ID" sz="1000" b="0" i="0" dirty="0" err="1">
                <a:solidFill>
                  <a:srgbClr val="1F1F1F"/>
                </a:solidFill>
                <a:effectLst/>
                <a:latin typeface="Google Sans"/>
              </a:rPr>
              <a:t>www.oecd.org</a:t>
            </a:r>
            <a:r>
              <a:rPr lang="en-ID" sz="1000" b="0" i="0" dirty="0">
                <a:solidFill>
                  <a:srgbClr val="1F1F1F"/>
                </a:solidFill>
                <a:effectLst/>
                <a:latin typeface="Google Sans"/>
              </a:rPr>
              <a:t>/</a:t>
            </a:r>
            <a:r>
              <a:rPr lang="en-ID" sz="1000" b="0" i="0" dirty="0" err="1">
                <a:solidFill>
                  <a:srgbClr val="1F1F1F"/>
                </a:solidFill>
                <a:effectLst/>
                <a:latin typeface="Google Sans"/>
              </a:rPr>
              <a:t>naec</a:t>
            </a:r>
            <a:r>
              <a:rPr lang="en-ID" sz="1000" b="0" i="0" dirty="0">
                <a:solidFill>
                  <a:srgbClr val="1F1F1F"/>
                </a:solidFill>
                <a:effectLst/>
                <a:latin typeface="Google Sans"/>
              </a:rPr>
              <a:t>/new-economic-policymaking/Kerstin_H%C3%B6tte.pdf</a:t>
            </a:r>
            <a:endParaRPr lang="en-US" sz="1000" dirty="0"/>
          </a:p>
        </p:txBody>
      </p:sp>
      <p:sp>
        <p:nvSpPr>
          <p:cNvPr id="11" name="Text Placeholder 2">
            <a:extLst>
              <a:ext uri="{FF2B5EF4-FFF2-40B4-BE49-F238E27FC236}">
                <a16:creationId xmlns:a16="http://schemas.microsoft.com/office/drawing/2014/main" id="{3FBF127D-9E56-6EA6-77D5-AD06068D56A6}"/>
              </a:ext>
            </a:extLst>
          </p:cNvPr>
          <p:cNvSpPr txBox="1">
            <a:spLocks/>
          </p:cNvSpPr>
          <p:nvPr/>
        </p:nvSpPr>
        <p:spPr>
          <a:xfrm>
            <a:off x="3094557" y="1461052"/>
            <a:ext cx="2548253" cy="533411"/>
          </a:xfrm>
          <a:prstGeom prst="rect">
            <a:avLst/>
          </a:prstGeom>
        </p:spPr>
        <p:txBody>
          <a:bodyPr vert="horz" lIns="91440" tIns="45720" rIns="91440" bIns="45720" rtlCol="0">
            <a:noAutofit/>
          </a:bodyPr>
          <a:lstStyle>
            <a:lvl1pPr marL="342900" indent="-3429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a:ea typeface="Arial" panose="020B0604020202020204"/>
                <a:cs typeface="Arial" panose="020B0604020202020204"/>
                <a:sym typeface="Arial" panose="020B0604020202020204"/>
              </a:defRPr>
            </a:lvl1pPr>
            <a:lvl2pPr marL="838200" indent="-3810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a:ea typeface="Arial" panose="020B0604020202020204"/>
                <a:cs typeface="Arial" panose="020B0604020202020204"/>
                <a:sym typeface="Arial" panose="020B0604020202020204"/>
              </a:defRPr>
            </a:lvl2pPr>
            <a:lvl3pPr marL="1341120" indent="-42672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a:ea typeface="Arial" panose="020B0604020202020204"/>
                <a:cs typeface="Arial" panose="020B0604020202020204"/>
                <a:sym typeface="Arial" panose="020B0604020202020204"/>
              </a:defRPr>
            </a:lvl3pPr>
            <a:lvl4pPr marL="1940560" indent="-5689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4pPr>
            <a:lvl5pPr marL="2461260" indent="-6324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0" i="0" dirty="0">
                <a:solidFill>
                  <a:srgbClr val="1F1F1F"/>
                </a:solidFill>
                <a:effectLst/>
                <a:latin typeface="Google Sans"/>
              </a:rPr>
              <a:t>Providing financial incentives</a:t>
            </a:r>
          </a:p>
        </p:txBody>
      </p:sp>
      <p:sp>
        <p:nvSpPr>
          <p:cNvPr id="12" name="Text Placeholder 2">
            <a:extLst>
              <a:ext uri="{FF2B5EF4-FFF2-40B4-BE49-F238E27FC236}">
                <a16:creationId xmlns:a16="http://schemas.microsoft.com/office/drawing/2014/main" id="{C818D8C1-F65A-6DDF-8A85-AA119A91DD1C}"/>
              </a:ext>
            </a:extLst>
          </p:cNvPr>
          <p:cNvSpPr txBox="1">
            <a:spLocks/>
          </p:cNvSpPr>
          <p:nvPr/>
        </p:nvSpPr>
        <p:spPr>
          <a:xfrm>
            <a:off x="4692120" y="5534458"/>
            <a:ext cx="2548253" cy="533411"/>
          </a:xfrm>
          <a:prstGeom prst="rect">
            <a:avLst/>
          </a:prstGeom>
        </p:spPr>
        <p:txBody>
          <a:bodyPr vert="horz" lIns="91440" tIns="45720" rIns="91440" bIns="45720" rtlCol="0">
            <a:normAutofit/>
          </a:bodyPr>
          <a:lstStyle>
            <a:lvl1pPr marL="342900" indent="-3429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a:ea typeface="Arial" panose="020B0604020202020204"/>
                <a:cs typeface="Arial" panose="020B0604020202020204"/>
                <a:sym typeface="Arial" panose="020B0604020202020204"/>
              </a:defRPr>
            </a:lvl1pPr>
            <a:lvl2pPr marL="838200" indent="-3810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a:ea typeface="Arial" panose="020B0604020202020204"/>
                <a:cs typeface="Arial" panose="020B0604020202020204"/>
                <a:sym typeface="Arial" panose="020B0604020202020204"/>
              </a:defRPr>
            </a:lvl2pPr>
            <a:lvl3pPr marL="1341120" indent="-42672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a:ea typeface="Arial" panose="020B0604020202020204"/>
                <a:cs typeface="Arial" panose="020B0604020202020204"/>
                <a:sym typeface="Arial" panose="020B0604020202020204"/>
              </a:defRPr>
            </a:lvl3pPr>
            <a:lvl4pPr marL="1940560" indent="-5689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4pPr>
            <a:lvl5pPr marL="2461260" indent="-6324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600" b="0" i="0" dirty="0">
                <a:solidFill>
                  <a:srgbClr val="1F1F1F"/>
                </a:solidFill>
                <a:effectLst/>
                <a:latin typeface="Google Sans"/>
              </a:rPr>
              <a:t>Creating a supportive regulatory environment</a:t>
            </a:r>
          </a:p>
        </p:txBody>
      </p:sp>
      <p:sp>
        <p:nvSpPr>
          <p:cNvPr id="13" name="Text Placeholder 2">
            <a:extLst>
              <a:ext uri="{FF2B5EF4-FFF2-40B4-BE49-F238E27FC236}">
                <a16:creationId xmlns:a16="http://schemas.microsoft.com/office/drawing/2014/main" id="{0059318E-13C3-0473-967F-3C840350D277}"/>
              </a:ext>
            </a:extLst>
          </p:cNvPr>
          <p:cNvSpPr txBox="1">
            <a:spLocks/>
          </p:cNvSpPr>
          <p:nvPr/>
        </p:nvSpPr>
        <p:spPr>
          <a:xfrm>
            <a:off x="6230963" y="1488443"/>
            <a:ext cx="2548253" cy="533411"/>
          </a:xfrm>
          <a:prstGeom prst="rect">
            <a:avLst/>
          </a:prstGeom>
        </p:spPr>
        <p:txBody>
          <a:bodyPr vert="horz" lIns="91440" tIns="45720" rIns="91440" bIns="45720" rtlCol="0">
            <a:normAutofit fontScale="92500" lnSpcReduction="10000"/>
          </a:bodyPr>
          <a:lstStyle>
            <a:lvl1pPr marL="342900" indent="-3429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a:ea typeface="Arial" panose="020B0604020202020204"/>
                <a:cs typeface="Arial" panose="020B0604020202020204"/>
                <a:sym typeface="Arial" panose="020B0604020202020204"/>
              </a:defRPr>
            </a:lvl1pPr>
            <a:lvl2pPr marL="838200" indent="-3810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a:ea typeface="Arial" panose="020B0604020202020204"/>
                <a:cs typeface="Arial" panose="020B0604020202020204"/>
                <a:sym typeface="Arial" panose="020B0604020202020204"/>
              </a:defRPr>
            </a:lvl2pPr>
            <a:lvl3pPr marL="1341120" indent="-42672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a:ea typeface="Arial" panose="020B0604020202020204"/>
                <a:cs typeface="Arial" panose="020B0604020202020204"/>
                <a:sym typeface="Arial" panose="020B0604020202020204"/>
              </a:defRPr>
            </a:lvl3pPr>
            <a:lvl4pPr marL="1940560" indent="-5689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4pPr>
            <a:lvl5pPr marL="2461260" indent="-6324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0" i="0" dirty="0">
                <a:solidFill>
                  <a:srgbClr val="1F1F1F"/>
                </a:solidFill>
                <a:effectLst/>
                <a:latin typeface="Google Sans"/>
              </a:rPr>
              <a:t>Educating and training the public</a:t>
            </a:r>
          </a:p>
        </p:txBody>
      </p:sp>
      <p:sp>
        <p:nvSpPr>
          <p:cNvPr id="14" name="Text Placeholder 2">
            <a:extLst>
              <a:ext uri="{FF2B5EF4-FFF2-40B4-BE49-F238E27FC236}">
                <a16:creationId xmlns:a16="http://schemas.microsoft.com/office/drawing/2014/main" id="{208924BE-868F-EC5A-045A-B82E3B4603CD}"/>
              </a:ext>
            </a:extLst>
          </p:cNvPr>
          <p:cNvSpPr txBox="1">
            <a:spLocks/>
          </p:cNvSpPr>
          <p:nvPr/>
        </p:nvSpPr>
        <p:spPr>
          <a:xfrm>
            <a:off x="7999606" y="5534458"/>
            <a:ext cx="2548253" cy="730251"/>
          </a:xfrm>
          <a:prstGeom prst="rect">
            <a:avLst/>
          </a:prstGeom>
        </p:spPr>
        <p:txBody>
          <a:bodyPr vert="horz" lIns="91440" tIns="45720" rIns="91440" bIns="45720" rtlCol="0">
            <a:normAutofit/>
          </a:bodyPr>
          <a:lstStyle>
            <a:lvl1pPr marL="342900" indent="-3429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a:ea typeface="Arial" panose="020B0604020202020204"/>
                <a:cs typeface="Arial" panose="020B0604020202020204"/>
                <a:sym typeface="Arial" panose="020B0604020202020204"/>
              </a:defRPr>
            </a:lvl1pPr>
            <a:lvl2pPr marL="838200" indent="-3810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a:ea typeface="Arial" panose="020B0604020202020204"/>
                <a:cs typeface="Arial" panose="020B0604020202020204"/>
                <a:sym typeface="Arial" panose="020B0604020202020204"/>
              </a:defRPr>
            </a:lvl2pPr>
            <a:lvl3pPr marL="1341120" indent="-42672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a:ea typeface="Arial" panose="020B0604020202020204"/>
                <a:cs typeface="Arial" panose="020B0604020202020204"/>
                <a:sym typeface="Arial" panose="020B0604020202020204"/>
              </a:defRPr>
            </a:lvl3pPr>
            <a:lvl4pPr marL="1940560" indent="-5689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4pPr>
            <a:lvl5pPr marL="2461260" indent="-63246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a:ea typeface="Arial" panose="020B0604020202020204"/>
                <a:cs typeface="Arial" panose="020B0604020202020204"/>
                <a:sym typeface="Arial" panose="020B060402020202020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b="0" i="0" dirty="0">
                <a:solidFill>
                  <a:srgbClr val="1F1F1F"/>
                </a:solidFill>
                <a:effectLst/>
                <a:latin typeface="Google Sans"/>
              </a:rPr>
              <a:t>Making digital and green technologies more accessible and affordable</a:t>
            </a:r>
          </a:p>
        </p:txBody>
      </p:sp>
      <p:pic>
        <p:nvPicPr>
          <p:cNvPr id="16" name="Picture 15" descr="A diagram with numbers and circles&#10;&#10;Description automatically generated">
            <a:extLst>
              <a:ext uri="{FF2B5EF4-FFF2-40B4-BE49-F238E27FC236}">
                <a16:creationId xmlns:a16="http://schemas.microsoft.com/office/drawing/2014/main" id="{C6D0953C-70DE-82EE-6E3E-401B8AD1EA50}"/>
              </a:ext>
            </a:extLst>
          </p:cNvPr>
          <p:cNvPicPr>
            <a:picLocks noChangeAspect="1"/>
          </p:cNvPicPr>
          <p:nvPr/>
        </p:nvPicPr>
        <p:blipFill>
          <a:blip r:embed="rId3"/>
          <a:stretch>
            <a:fillRect/>
          </a:stretch>
        </p:blipFill>
        <p:spPr>
          <a:xfrm>
            <a:off x="1861444" y="2029542"/>
            <a:ext cx="8199187" cy="3393269"/>
          </a:xfrm>
          <a:prstGeom prst="rect">
            <a:avLst/>
          </a:prstGeom>
        </p:spPr>
      </p:pic>
      <p:pic>
        <p:nvPicPr>
          <p:cNvPr id="18" name="Picture 17" descr="A white shield with a check mark&#10;&#10;Description automatically generated">
            <a:extLst>
              <a:ext uri="{FF2B5EF4-FFF2-40B4-BE49-F238E27FC236}">
                <a16:creationId xmlns:a16="http://schemas.microsoft.com/office/drawing/2014/main" id="{8287C822-D566-4B80-2F4E-3A7035E0E846}"/>
              </a:ext>
            </a:extLst>
          </p:cNvPr>
          <p:cNvPicPr>
            <a:picLocks noChangeAspect="1"/>
          </p:cNvPicPr>
          <p:nvPr/>
        </p:nvPicPr>
        <p:blipFill>
          <a:blip r:embed="rId4"/>
          <a:stretch>
            <a:fillRect/>
          </a:stretch>
        </p:blipFill>
        <p:spPr>
          <a:xfrm>
            <a:off x="5639076" y="3398688"/>
            <a:ext cx="572168" cy="572168"/>
          </a:xfrm>
          <a:prstGeom prst="rect">
            <a:avLst/>
          </a:prstGeom>
        </p:spPr>
      </p:pic>
      <p:pic>
        <p:nvPicPr>
          <p:cNvPr id="20" name="Picture 19" descr="A hand and a dollar sign&#10;&#10;Description automatically generated">
            <a:extLst>
              <a:ext uri="{FF2B5EF4-FFF2-40B4-BE49-F238E27FC236}">
                <a16:creationId xmlns:a16="http://schemas.microsoft.com/office/drawing/2014/main" id="{12F2AE16-3EEF-280B-04AC-351C8733D437}"/>
              </a:ext>
            </a:extLst>
          </p:cNvPr>
          <p:cNvPicPr>
            <a:picLocks noChangeAspect="1"/>
          </p:cNvPicPr>
          <p:nvPr/>
        </p:nvPicPr>
        <p:blipFill>
          <a:blip r:embed="rId5"/>
          <a:stretch>
            <a:fillRect/>
          </a:stretch>
        </p:blipFill>
        <p:spPr>
          <a:xfrm>
            <a:off x="3994448" y="3380874"/>
            <a:ext cx="603568" cy="603568"/>
          </a:xfrm>
          <a:prstGeom prst="rect">
            <a:avLst/>
          </a:prstGeom>
        </p:spPr>
      </p:pic>
      <p:pic>
        <p:nvPicPr>
          <p:cNvPr id="22" name="Picture 21" descr="A white magnifying glass&#10;&#10;Description automatically generated">
            <a:extLst>
              <a:ext uri="{FF2B5EF4-FFF2-40B4-BE49-F238E27FC236}">
                <a16:creationId xmlns:a16="http://schemas.microsoft.com/office/drawing/2014/main" id="{D283298A-813E-D939-4DFB-C6DAC283DADB}"/>
              </a:ext>
            </a:extLst>
          </p:cNvPr>
          <p:cNvPicPr>
            <a:picLocks noChangeAspect="1"/>
          </p:cNvPicPr>
          <p:nvPr/>
        </p:nvPicPr>
        <p:blipFill>
          <a:blip r:embed="rId6"/>
          <a:stretch>
            <a:fillRect/>
          </a:stretch>
        </p:blipFill>
        <p:spPr>
          <a:xfrm>
            <a:off x="2493053" y="3429002"/>
            <a:ext cx="460335" cy="460335"/>
          </a:xfrm>
          <a:prstGeom prst="rect">
            <a:avLst/>
          </a:prstGeom>
        </p:spPr>
      </p:pic>
      <p:pic>
        <p:nvPicPr>
          <p:cNvPr id="24" name="Picture 23" descr="A white light bulb with a brain inside&#10;&#10;Description automatically generated">
            <a:extLst>
              <a:ext uri="{FF2B5EF4-FFF2-40B4-BE49-F238E27FC236}">
                <a16:creationId xmlns:a16="http://schemas.microsoft.com/office/drawing/2014/main" id="{69100368-6C37-FF6C-FC86-862DE630F711}"/>
              </a:ext>
            </a:extLst>
          </p:cNvPr>
          <p:cNvPicPr>
            <a:picLocks noChangeAspect="1"/>
          </p:cNvPicPr>
          <p:nvPr/>
        </p:nvPicPr>
        <p:blipFill>
          <a:blip r:embed="rId7"/>
          <a:stretch>
            <a:fillRect/>
          </a:stretch>
        </p:blipFill>
        <p:spPr>
          <a:xfrm>
            <a:off x="7251773" y="3368411"/>
            <a:ext cx="572167" cy="572167"/>
          </a:xfrm>
          <a:prstGeom prst="rect">
            <a:avLst/>
          </a:prstGeom>
        </p:spPr>
      </p:pic>
      <p:pic>
        <p:nvPicPr>
          <p:cNvPr id="26" name="Picture 25" descr="A white and black logo&#10;&#10;Description automatically generated">
            <a:extLst>
              <a:ext uri="{FF2B5EF4-FFF2-40B4-BE49-F238E27FC236}">
                <a16:creationId xmlns:a16="http://schemas.microsoft.com/office/drawing/2014/main" id="{0AD8B527-A4C8-6386-6E0E-ECE6E2D8BC61}"/>
              </a:ext>
            </a:extLst>
          </p:cNvPr>
          <p:cNvPicPr>
            <a:picLocks noChangeAspect="1"/>
          </p:cNvPicPr>
          <p:nvPr/>
        </p:nvPicPr>
        <p:blipFill>
          <a:blip r:embed="rId8"/>
          <a:stretch>
            <a:fillRect/>
          </a:stretch>
        </p:blipFill>
        <p:spPr>
          <a:xfrm>
            <a:off x="8815312" y="3398255"/>
            <a:ext cx="572167" cy="572167"/>
          </a:xfrm>
          <a:prstGeom prst="rect">
            <a:avLst/>
          </a:prstGeom>
        </p:spPr>
      </p:pic>
      <p:pic>
        <p:nvPicPr>
          <p:cNvPr id="15" name="Picture 14" descr="A logo with two horses and a red and blue shield&#10;&#10;Description automatically generated">
            <a:extLst>
              <a:ext uri="{FF2B5EF4-FFF2-40B4-BE49-F238E27FC236}">
                <a16:creationId xmlns:a16="http://schemas.microsoft.com/office/drawing/2014/main" id="{AB2520D9-94DA-66F3-5FF1-89F148015106}"/>
              </a:ext>
            </a:extLst>
          </p:cNvPr>
          <p:cNvPicPr>
            <a:picLocks noChangeAspect="1"/>
          </p:cNvPicPr>
          <p:nvPr/>
        </p:nvPicPr>
        <p:blipFill>
          <a:blip r:embed="rId9"/>
          <a:stretch>
            <a:fillRect/>
          </a:stretch>
        </p:blipFill>
        <p:spPr>
          <a:xfrm>
            <a:off x="10115880" y="68932"/>
            <a:ext cx="551599" cy="551599"/>
          </a:xfrm>
          <a:prstGeom prst="rect">
            <a:avLst/>
          </a:prstGeom>
        </p:spPr>
      </p:pic>
      <p:sp>
        <p:nvSpPr>
          <p:cNvPr id="17" name="Slide Number Placeholder 3">
            <a:extLst>
              <a:ext uri="{FF2B5EF4-FFF2-40B4-BE49-F238E27FC236}">
                <a16:creationId xmlns:a16="http://schemas.microsoft.com/office/drawing/2014/main" id="{B1F9E6F4-F333-AF42-9EB9-DC707D77C2D2}"/>
              </a:ext>
            </a:extLst>
          </p:cNvPr>
          <p:cNvSpPr>
            <a:spLocks noGrp="1"/>
          </p:cNvSpPr>
          <p:nvPr>
            <p:ph type="sldNum" sz="quarter" idx="2"/>
          </p:nvPr>
        </p:nvSpPr>
        <p:spPr>
          <a:xfrm>
            <a:off x="11625943" y="6534150"/>
            <a:ext cx="400990" cy="246221"/>
          </a:xfrm>
        </p:spPr>
        <p:txBody>
          <a:bodyPr/>
          <a:lstStyle/>
          <a:p>
            <a:fld id="{86CB4B4D-7CA3-9044-876B-883B54F8677D}" type="slidenum">
              <a:rPr lang="en-ID" smtClean="0"/>
              <a:t>12</a:t>
            </a:fld>
            <a:endParaRPr lang="en-ID" dirty="0"/>
          </a:p>
        </p:txBody>
      </p:sp>
      <p:sp>
        <p:nvSpPr>
          <p:cNvPr id="19" name="Google Shape;287;p9">
            <a:extLst>
              <a:ext uri="{FF2B5EF4-FFF2-40B4-BE49-F238E27FC236}">
                <a16:creationId xmlns:a16="http://schemas.microsoft.com/office/drawing/2014/main" id="{B6A1EC56-D822-E74E-A125-58039E5E295A}"/>
              </a:ext>
            </a:extLst>
          </p:cNvPr>
          <p:cNvSpPr/>
          <p:nvPr/>
        </p:nvSpPr>
        <p:spPr>
          <a:xfrm flipH="1">
            <a:off x="-12888" y="380189"/>
            <a:ext cx="156406" cy="544257"/>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293996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9342" y="333896"/>
            <a:ext cx="7174171" cy="659886"/>
          </a:xfrm>
        </p:spPr>
        <p:txBody>
          <a:bodyPr>
            <a:normAutofit/>
          </a:bodyPr>
          <a:lstStyle/>
          <a:p>
            <a:r>
              <a:rPr lang="en-ID" sz="2800" dirty="0">
                <a:effectLst/>
                <a:latin typeface="Arial" panose="020B0604020202020204" pitchFamily="34" charset="0"/>
                <a:cs typeface="Arial" panose="020B0604020202020204" pitchFamily="34" charset="0"/>
              </a:rPr>
              <a:t>THE NEED FOR GREE</a:t>
            </a:r>
            <a:r>
              <a:rPr lang="en-ID" sz="2800" dirty="0">
                <a:latin typeface="Arial" panose="020B0604020202020204" pitchFamily="34" charset="0"/>
                <a:cs typeface="Arial" panose="020B0604020202020204" pitchFamily="34" charset="0"/>
              </a:rPr>
              <a:t>N TECHNOLOGY</a:t>
            </a:r>
            <a:endParaRPr lang="en-US" sz="2800" dirty="0">
              <a:latin typeface="Arial" panose="020B0604020202020204" pitchFamily="34" charset="0"/>
              <a:cs typeface="Arial" panose="020B0604020202020204" pitchFamily="34" charset="0"/>
            </a:endParaRPr>
          </a:p>
        </p:txBody>
      </p:sp>
      <p:sp>
        <p:nvSpPr>
          <p:cNvPr id="14" name="TextBox 13"/>
          <p:cNvSpPr txBox="1"/>
          <p:nvPr/>
        </p:nvSpPr>
        <p:spPr>
          <a:xfrm>
            <a:off x="221289" y="6270188"/>
            <a:ext cx="10468199" cy="253916"/>
          </a:xfrm>
          <a:prstGeom prst="rect">
            <a:avLst/>
          </a:prstGeom>
          <a:noFill/>
        </p:spPr>
        <p:txBody>
          <a:bodyPr wrap="square">
            <a:spAutoFit/>
          </a:bodyPr>
          <a:lstStyle/>
          <a:p>
            <a:r>
              <a:rPr lang="id-ID" sz="1050" dirty="0"/>
              <a:t>Source : </a:t>
            </a:r>
            <a:r>
              <a:rPr lang="en-US" sz="1050" dirty="0"/>
              <a:t> </a:t>
            </a:r>
            <a:r>
              <a:rPr lang="en-US" sz="1050" b="0" i="0" dirty="0">
                <a:solidFill>
                  <a:srgbClr val="374151"/>
                </a:solidFill>
                <a:effectLst/>
                <a:latin typeface="Söhne"/>
              </a:rPr>
              <a:t>World Economic Forum - The Global Risks Report 2021</a:t>
            </a:r>
            <a:endParaRPr lang="id-ID" sz="1050" dirty="0"/>
          </a:p>
        </p:txBody>
      </p:sp>
      <p:sp>
        <p:nvSpPr>
          <p:cNvPr id="2" name="TextBox 1"/>
          <p:cNvSpPr txBox="1"/>
          <p:nvPr/>
        </p:nvSpPr>
        <p:spPr>
          <a:xfrm>
            <a:off x="867946" y="4067475"/>
            <a:ext cx="2462530" cy="132343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2000" b="0" i="0" dirty="0" err="1">
                <a:solidFill>
                  <a:schemeClr val="accent1">
                    <a:lumMod val="50000"/>
                  </a:schemeClr>
                </a:solidFill>
                <a:effectLst/>
                <a:latin typeface="Arial" panose="020B0604020202020204" pitchFamily="34" charset="0"/>
                <a:cs typeface="Arial" panose="020B0604020202020204" pitchFamily="34" charset="0"/>
              </a:rPr>
              <a:t>Environmental</a:t>
            </a:r>
            <a:r>
              <a:rPr lang="fr-FR" sz="2000" b="0" i="0" dirty="0">
                <a:solidFill>
                  <a:schemeClr val="accent1">
                    <a:lumMod val="50000"/>
                  </a:schemeClr>
                </a:solidFill>
                <a:effectLst/>
                <a:latin typeface="Arial" panose="020B0604020202020204" pitchFamily="34" charset="0"/>
                <a:cs typeface="Arial" panose="020B0604020202020204" pitchFamily="34" charset="0"/>
              </a:rPr>
              <a:t> challenges (</a:t>
            </a:r>
            <a:r>
              <a:rPr lang="fr-FR" sz="2000" b="0" i="0" dirty="0" err="1">
                <a:solidFill>
                  <a:schemeClr val="accent1">
                    <a:lumMod val="50000"/>
                  </a:schemeClr>
                </a:solidFill>
                <a:effectLst/>
                <a:latin typeface="Arial" panose="020B0604020202020204" pitchFamily="34" charset="0"/>
                <a:cs typeface="Arial" panose="020B0604020202020204" pitchFamily="34" charset="0"/>
              </a:rPr>
              <a:t>climate</a:t>
            </a:r>
            <a:r>
              <a:rPr lang="fr-FR" sz="2000" b="0" i="0" dirty="0">
                <a:solidFill>
                  <a:schemeClr val="accent1">
                    <a:lumMod val="50000"/>
                  </a:schemeClr>
                </a:solidFill>
                <a:effectLst/>
                <a:latin typeface="Arial" panose="020B0604020202020204" pitchFamily="34" charset="0"/>
                <a:cs typeface="Arial" panose="020B0604020202020204" pitchFamily="34" charset="0"/>
              </a:rPr>
              <a:t> change, pollution, </a:t>
            </a:r>
            <a:r>
              <a:rPr lang="fr-FR" sz="2000" b="0" i="0" dirty="0" err="1">
                <a:solidFill>
                  <a:schemeClr val="accent1">
                    <a:lumMod val="50000"/>
                  </a:schemeClr>
                </a:solidFill>
                <a:effectLst/>
                <a:latin typeface="Arial" panose="020B0604020202020204" pitchFamily="34" charset="0"/>
                <a:cs typeface="Arial" panose="020B0604020202020204" pitchFamily="34" charset="0"/>
              </a:rPr>
              <a:t>resource</a:t>
            </a:r>
            <a:r>
              <a:rPr lang="fr-FR" sz="2000" b="0" i="0" dirty="0">
                <a:solidFill>
                  <a:schemeClr val="accent1">
                    <a:lumMod val="50000"/>
                  </a:schemeClr>
                </a:solidFill>
                <a:effectLst/>
                <a:latin typeface="Arial" panose="020B0604020202020204" pitchFamily="34" charset="0"/>
                <a:cs typeface="Arial" panose="020B0604020202020204" pitchFamily="34" charset="0"/>
              </a:rPr>
              <a:t> </a:t>
            </a:r>
            <a:r>
              <a:rPr lang="fr-FR" sz="2000" b="0" i="0" dirty="0" err="1">
                <a:solidFill>
                  <a:schemeClr val="accent1">
                    <a:lumMod val="50000"/>
                  </a:schemeClr>
                </a:solidFill>
                <a:effectLst/>
                <a:latin typeface="Arial" panose="020B0604020202020204" pitchFamily="34" charset="0"/>
                <a:cs typeface="Arial" panose="020B0604020202020204" pitchFamily="34" charset="0"/>
              </a:rPr>
              <a:t>depletion</a:t>
            </a:r>
            <a:r>
              <a:rPr lang="fr-FR" sz="2000" b="0" i="0" dirty="0">
                <a:solidFill>
                  <a:schemeClr val="accent1">
                    <a:lumMod val="50000"/>
                  </a:schemeClr>
                </a:solidFill>
                <a:effectLst/>
                <a:latin typeface="Arial" panose="020B0604020202020204" pitchFamily="34" charset="0"/>
                <a:cs typeface="Arial" panose="020B0604020202020204" pitchFamily="34" charset="0"/>
              </a:rPr>
              <a:t>)</a:t>
            </a:r>
            <a:endParaRPr lang="en-US" sz="2000" b="1" dirty="0">
              <a:solidFill>
                <a:schemeClr val="accent1">
                  <a:lumMod val="50000"/>
                </a:schemeClr>
              </a:solidFill>
              <a:latin typeface="Arial" panose="020B0604020202020204" pitchFamily="34" charset="0"/>
              <a:cs typeface="Arial" panose="020B0604020202020204" pitchFamily="34" charset="0"/>
            </a:endParaRPr>
          </a:p>
        </p:txBody>
      </p:sp>
      <p:sp>
        <p:nvSpPr>
          <p:cNvPr id="3" name="TextBox 1"/>
          <p:cNvSpPr txBox="1"/>
          <p:nvPr/>
        </p:nvSpPr>
        <p:spPr>
          <a:xfrm>
            <a:off x="4818308" y="4126920"/>
            <a:ext cx="2042186" cy="132343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0" i="0" dirty="0">
                <a:solidFill>
                  <a:schemeClr val="accent1">
                    <a:lumMod val="50000"/>
                  </a:schemeClr>
                </a:solidFill>
                <a:effectLst/>
                <a:latin typeface="Arial" panose="020B0604020202020204" pitchFamily="34" charset="0"/>
                <a:cs typeface="Arial" panose="020B0604020202020204" pitchFamily="34" charset="0"/>
              </a:rPr>
              <a:t>The urgency of sustainable solutions</a:t>
            </a:r>
          </a:p>
          <a:p>
            <a:pPr algn="ctr"/>
            <a:endParaRPr lang="en-US" sz="2000" b="1" dirty="0">
              <a:solidFill>
                <a:schemeClr val="accent1">
                  <a:lumMod val="50000"/>
                </a:schemeClr>
              </a:solidFill>
              <a:latin typeface="Arial" panose="020B0604020202020204" pitchFamily="34" charset="0"/>
              <a:cs typeface="Arial" panose="020B0604020202020204" pitchFamily="34" charset="0"/>
            </a:endParaRPr>
          </a:p>
        </p:txBody>
      </p:sp>
      <p:sp>
        <p:nvSpPr>
          <p:cNvPr id="5" name="TextBox 1"/>
          <p:cNvSpPr txBox="1"/>
          <p:nvPr/>
        </p:nvSpPr>
        <p:spPr>
          <a:xfrm>
            <a:off x="8499418" y="4067475"/>
            <a:ext cx="2503357" cy="132343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0" i="0" dirty="0">
                <a:solidFill>
                  <a:schemeClr val="accent1">
                    <a:lumMod val="50000"/>
                  </a:schemeClr>
                </a:solidFill>
                <a:effectLst/>
                <a:latin typeface="Arial" panose="020B0604020202020204" pitchFamily="34" charset="0"/>
                <a:cs typeface="Arial" panose="020B0604020202020204" pitchFamily="34" charset="0"/>
              </a:rPr>
              <a:t>Transitioning from traditional technology to green technology</a:t>
            </a:r>
            <a:endParaRPr lang="en-US" sz="2000" b="1" dirty="0">
              <a:solidFill>
                <a:schemeClr val="accent1">
                  <a:lumMod val="50000"/>
                </a:schemeClr>
              </a:solidFill>
              <a:latin typeface="Arial" panose="020B0604020202020204" pitchFamily="34" charset="0"/>
              <a:cs typeface="Arial" panose="020B0604020202020204" pitchFamily="34" charset="0"/>
            </a:endParaRPr>
          </a:p>
        </p:txBody>
      </p:sp>
      <p:sp>
        <p:nvSpPr>
          <p:cNvPr id="10" name="Google Shape;287;p9">
            <a:extLst>
              <a:ext uri="{FF2B5EF4-FFF2-40B4-BE49-F238E27FC236}">
                <a16:creationId xmlns:a16="http://schemas.microsoft.com/office/drawing/2014/main" id="{24C132EA-71AD-1D4C-A0BA-229D166563B4}"/>
              </a:ext>
            </a:extLst>
          </p:cNvPr>
          <p:cNvSpPr/>
          <p:nvPr/>
        </p:nvSpPr>
        <p:spPr>
          <a:xfrm flipH="1">
            <a:off x="-12888" y="380189"/>
            <a:ext cx="156406" cy="544257"/>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Slide Number Placeholder 3">
            <a:extLst>
              <a:ext uri="{FF2B5EF4-FFF2-40B4-BE49-F238E27FC236}">
                <a16:creationId xmlns:a16="http://schemas.microsoft.com/office/drawing/2014/main" id="{0532E30F-3960-B941-AD05-7A5C6C4B5182}"/>
              </a:ext>
            </a:extLst>
          </p:cNvPr>
          <p:cNvSpPr>
            <a:spLocks noGrp="1"/>
          </p:cNvSpPr>
          <p:nvPr>
            <p:ph type="sldNum" sz="quarter" idx="2"/>
          </p:nvPr>
        </p:nvSpPr>
        <p:spPr>
          <a:xfrm>
            <a:off x="11582438" y="6457365"/>
            <a:ext cx="444495" cy="34348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ID" smtClean="0">
                <a:latin typeface="Myriad Pro" panose="020B0503030403020204"/>
              </a:rPr>
              <a:pPr/>
              <a:t>13</a:t>
            </a:fld>
            <a:endParaRPr lang="en-ID" dirty="0">
              <a:latin typeface="Myriad Pro" panose="020B0503030403020204"/>
            </a:endParaRPr>
          </a:p>
        </p:txBody>
      </p:sp>
      <p:pic>
        <p:nvPicPr>
          <p:cNvPr id="7" name="Picture 6">
            <a:extLst>
              <a:ext uri="{FF2B5EF4-FFF2-40B4-BE49-F238E27FC236}">
                <a16:creationId xmlns:a16="http://schemas.microsoft.com/office/drawing/2014/main" id="{F81174F5-4801-B00F-3C1E-AA461E861BE0}"/>
              </a:ext>
            </a:extLst>
          </p:cNvPr>
          <p:cNvPicPr>
            <a:picLocks noChangeAspect="1"/>
          </p:cNvPicPr>
          <p:nvPr/>
        </p:nvPicPr>
        <p:blipFill>
          <a:blip r:embed="rId3"/>
          <a:stretch>
            <a:fillRect/>
          </a:stretch>
        </p:blipFill>
        <p:spPr>
          <a:xfrm>
            <a:off x="1339892" y="2031206"/>
            <a:ext cx="1518638" cy="1518638"/>
          </a:xfrm>
          <a:prstGeom prst="rect">
            <a:avLst/>
          </a:prstGeom>
        </p:spPr>
      </p:pic>
      <p:pic>
        <p:nvPicPr>
          <p:cNvPr id="12" name="Picture 11">
            <a:extLst>
              <a:ext uri="{FF2B5EF4-FFF2-40B4-BE49-F238E27FC236}">
                <a16:creationId xmlns:a16="http://schemas.microsoft.com/office/drawing/2014/main" id="{4F445C0A-6873-5123-ACB9-6CDB819D5DAF}"/>
              </a:ext>
            </a:extLst>
          </p:cNvPr>
          <p:cNvPicPr>
            <a:picLocks noChangeAspect="1"/>
          </p:cNvPicPr>
          <p:nvPr/>
        </p:nvPicPr>
        <p:blipFill>
          <a:blip r:embed="rId4"/>
          <a:stretch>
            <a:fillRect/>
          </a:stretch>
        </p:blipFill>
        <p:spPr>
          <a:xfrm>
            <a:off x="4954811" y="1905935"/>
            <a:ext cx="1769180" cy="1769180"/>
          </a:xfrm>
          <a:prstGeom prst="rect">
            <a:avLst/>
          </a:prstGeom>
        </p:spPr>
      </p:pic>
      <p:pic>
        <p:nvPicPr>
          <p:cNvPr id="17" name="Picture 16">
            <a:extLst>
              <a:ext uri="{FF2B5EF4-FFF2-40B4-BE49-F238E27FC236}">
                <a16:creationId xmlns:a16="http://schemas.microsoft.com/office/drawing/2014/main" id="{F6D7AB18-2920-109E-1FD2-FA01FCF3BB57}"/>
              </a:ext>
            </a:extLst>
          </p:cNvPr>
          <p:cNvPicPr>
            <a:picLocks noChangeAspect="1"/>
          </p:cNvPicPr>
          <p:nvPr/>
        </p:nvPicPr>
        <p:blipFill>
          <a:blip r:embed="rId5"/>
          <a:stretch>
            <a:fillRect/>
          </a:stretch>
        </p:blipFill>
        <p:spPr>
          <a:xfrm>
            <a:off x="8820272" y="1905935"/>
            <a:ext cx="1740480" cy="1740480"/>
          </a:xfrm>
          <a:prstGeom prst="rect">
            <a:avLst/>
          </a:prstGeom>
        </p:spPr>
      </p:pic>
      <p:pic>
        <p:nvPicPr>
          <p:cNvPr id="13" name="Picture 12" descr="A logo with two horses and a red and blue shield&#10;&#10;Description automatically generated">
            <a:extLst>
              <a:ext uri="{FF2B5EF4-FFF2-40B4-BE49-F238E27FC236}">
                <a16:creationId xmlns:a16="http://schemas.microsoft.com/office/drawing/2014/main" id="{88B272B9-1340-8D3F-5B20-FAEA64CF1152}"/>
              </a:ext>
            </a:extLst>
          </p:cNvPr>
          <p:cNvPicPr>
            <a:picLocks noChangeAspect="1"/>
          </p:cNvPicPr>
          <p:nvPr/>
        </p:nvPicPr>
        <p:blipFill>
          <a:blip r:embed="rId6"/>
          <a:stretch>
            <a:fillRect/>
          </a:stretch>
        </p:blipFill>
        <p:spPr>
          <a:xfrm>
            <a:off x="10115880" y="68932"/>
            <a:ext cx="551599" cy="551599"/>
          </a:xfrm>
          <a:prstGeom prst="rect">
            <a:avLst/>
          </a:prstGeom>
        </p:spPr>
      </p:pic>
    </p:spTree>
    <p:extLst>
      <p:ext uri="{BB962C8B-B14F-4D97-AF65-F5344CB8AC3E}">
        <p14:creationId xmlns:p14="http://schemas.microsoft.com/office/powerpoint/2010/main" val="6174738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4937E8-09FD-1641-A2A0-43207D4BA99B}"/>
              </a:ext>
            </a:extLst>
          </p:cNvPr>
          <p:cNvSpPr>
            <a:spLocks noGrp="1"/>
          </p:cNvSpPr>
          <p:nvPr>
            <p:ph type="title"/>
          </p:nvPr>
        </p:nvSpPr>
        <p:spPr>
          <a:xfrm>
            <a:off x="247415" y="288743"/>
            <a:ext cx="11887200" cy="663576"/>
          </a:xfrm>
        </p:spPr>
        <p:txBody>
          <a:bodyPr>
            <a:normAutofit/>
          </a:bodyPr>
          <a:lstStyle/>
          <a:p>
            <a:r>
              <a:rPr lang="en-ID" sz="2800" i="0" dirty="0">
                <a:effectLst/>
                <a:latin typeface="Arial" panose="020B0604020202020204" pitchFamily="34" charset="0"/>
                <a:cs typeface="Arial" panose="020B0604020202020204" pitchFamily="34" charset="0"/>
              </a:rPr>
              <a:t>GREEN TECHNOLOGY INITIATIVES</a:t>
            </a:r>
            <a:endParaRPr lang="en-US" sz="2800" dirty="0">
              <a:solidFill>
                <a:schemeClr val="accent2"/>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F9EFC0A9-665F-1B48-AEBC-03F649BA0145}"/>
              </a:ext>
            </a:extLst>
          </p:cNvPr>
          <p:cNvSpPr/>
          <p:nvPr/>
        </p:nvSpPr>
        <p:spPr>
          <a:xfrm>
            <a:off x="6972300" y="4165600"/>
            <a:ext cx="660400" cy="622300"/>
          </a:xfrm>
          <a:prstGeom prst="rect">
            <a:avLst/>
          </a:prstGeom>
          <a:solidFill>
            <a:srgbClr val="FEFEF9"/>
          </a:solidFill>
          <a:ln>
            <a:solidFill>
              <a:srgbClr val="FEF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901CF42-87C4-B44C-89C5-2A165EFF3B03}"/>
              </a:ext>
            </a:extLst>
          </p:cNvPr>
          <p:cNvSpPr txBox="1"/>
          <p:nvPr/>
        </p:nvSpPr>
        <p:spPr>
          <a:xfrm>
            <a:off x="4174326" y="3980934"/>
            <a:ext cx="377026" cy="369332"/>
          </a:xfrm>
          <a:prstGeom prst="rect">
            <a:avLst/>
          </a:prstGeom>
          <a:noFill/>
        </p:spPr>
        <p:txBody>
          <a:bodyPr wrap="none" rtlCol="0">
            <a:spAutoFit/>
          </a:bodyPr>
          <a:lstStyle/>
          <a:p>
            <a:r>
              <a:rPr lang="en-US" b="1" dirty="0">
                <a:solidFill>
                  <a:schemeClr val="bg1"/>
                </a:solidFill>
                <a:latin typeface="Arial" panose="020B0604020202020204" pitchFamily="34" charset="0"/>
                <a:cs typeface="Arial" panose="020B0604020202020204" pitchFamily="34" charset="0"/>
              </a:rPr>
              <a:t>2.</a:t>
            </a:r>
          </a:p>
        </p:txBody>
      </p:sp>
      <p:sp>
        <p:nvSpPr>
          <p:cNvPr id="32" name="TextBox 31">
            <a:extLst>
              <a:ext uri="{FF2B5EF4-FFF2-40B4-BE49-F238E27FC236}">
                <a16:creationId xmlns:a16="http://schemas.microsoft.com/office/drawing/2014/main" id="{FE6451AC-1F83-2541-9B1B-C7D59ACCBCE4}"/>
              </a:ext>
            </a:extLst>
          </p:cNvPr>
          <p:cNvSpPr txBox="1"/>
          <p:nvPr/>
        </p:nvSpPr>
        <p:spPr>
          <a:xfrm>
            <a:off x="3454400" y="4560255"/>
            <a:ext cx="1682750" cy="646331"/>
          </a:xfrm>
          <a:prstGeom prst="rect">
            <a:avLst/>
          </a:prstGeom>
          <a:noFill/>
        </p:spPr>
        <p:txBody>
          <a:bodyPr wrap="square">
            <a:spAutoFit/>
          </a:bodyPr>
          <a:lstStyle/>
          <a:p>
            <a:pPr lvl="0" algn="ctr"/>
            <a:r>
              <a:rPr lang="en-US" b="1" dirty="0">
                <a:solidFill>
                  <a:schemeClr val="bg1"/>
                </a:solidFill>
              </a:rPr>
              <a:t>Economic </a:t>
            </a:r>
          </a:p>
          <a:p>
            <a:pPr lvl="0" algn="ctr"/>
            <a:r>
              <a:rPr lang="en-US" b="1" dirty="0">
                <a:solidFill>
                  <a:schemeClr val="bg1"/>
                </a:solidFill>
              </a:rPr>
              <a:t>uncertainty</a:t>
            </a:r>
          </a:p>
        </p:txBody>
      </p:sp>
      <p:graphicFrame>
        <p:nvGraphicFramePr>
          <p:cNvPr id="2" name="Diagram 1">
            <a:extLst>
              <a:ext uri="{FF2B5EF4-FFF2-40B4-BE49-F238E27FC236}">
                <a16:creationId xmlns:a16="http://schemas.microsoft.com/office/drawing/2014/main" id="{CEC0A7A6-A832-24AC-0D61-60B1903664D0}"/>
              </a:ext>
            </a:extLst>
          </p:cNvPr>
          <p:cNvGraphicFramePr/>
          <p:nvPr>
            <p:extLst>
              <p:ext uri="{D42A27DB-BD31-4B8C-83A1-F6EECF244321}">
                <p14:modId xmlns:p14="http://schemas.microsoft.com/office/powerpoint/2010/main" val="2828116897"/>
              </p:ext>
            </p:extLst>
          </p:nvPr>
        </p:nvGraphicFramePr>
        <p:xfrm>
          <a:off x="651239" y="837703"/>
          <a:ext cx="10889522" cy="6025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2545E68-7926-9F59-61CA-BDF43038CAC4}"/>
              </a:ext>
            </a:extLst>
          </p:cNvPr>
          <p:cNvSpPr txBox="1"/>
          <p:nvPr/>
        </p:nvSpPr>
        <p:spPr>
          <a:xfrm>
            <a:off x="221289" y="6457365"/>
            <a:ext cx="10468199" cy="253916"/>
          </a:xfrm>
          <a:prstGeom prst="rect">
            <a:avLst/>
          </a:prstGeom>
          <a:noFill/>
        </p:spPr>
        <p:txBody>
          <a:bodyPr wrap="square">
            <a:spAutoFit/>
          </a:bodyPr>
          <a:lstStyle/>
          <a:p>
            <a:r>
              <a:rPr lang="id-ID" sz="1050" dirty="0"/>
              <a:t>Source : </a:t>
            </a:r>
            <a:r>
              <a:rPr lang="en-US" sz="1050" dirty="0"/>
              <a:t> </a:t>
            </a:r>
            <a:r>
              <a:rPr lang="en-US" sz="1050" b="0" i="0" dirty="0">
                <a:solidFill>
                  <a:srgbClr val="374151"/>
                </a:solidFill>
                <a:effectLst/>
                <a:latin typeface="Söhne"/>
              </a:rPr>
              <a:t>Green Technology Initiatives: An Overview</a:t>
            </a:r>
            <a:endParaRPr lang="id-ID" sz="1050" dirty="0"/>
          </a:p>
        </p:txBody>
      </p:sp>
      <p:pic>
        <p:nvPicPr>
          <p:cNvPr id="8" name="Picture 7" descr="A logo with two horses and a red and blue shield&#10;&#10;Description automatically generated">
            <a:extLst>
              <a:ext uri="{FF2B5EF4-FFF2-40B4-BE49-F238E27FC236}">
                <a16:creationId xmlns:a16="http://schemas.microsoft.com/office/drawing/2014/main" id="{43CDA971-3921-70EF-34E6-76C65D9E88C9}"/>
              </a:ext>
            </a:extLst>
          </p:cNvPr>
          <p:cNvPicPr>
            <a:picLocks noChangeAspect="1"/>
          </p:cNvPicPr>
          <p:nvPr/>
        </p:nvPicPr>
        <p:blipFill>
          <a:blip r:embed="rId7"/>
          <a:stretch>
            <a:fillRect/>
          </a:stretch>
        </p:blipFill>
        <p:spPr>
          <a:xfrm>
            <a:off x="10115880" y="68932"/>
            <a:ext cx="551599" cy="551599"/>
          </a:xfrm>
          <a:prstGeom prst="rect">
            <a:avLst/>
          </a:prstGeom>
        </p:spPr>
      </p:pic>
      <p:sp>
        <p:nvSpPr>
          <p:cNvPr id="9" name="Google Shape;287;p9">
            <a:extLst>
              <a:ext uri="{FF2B5EF4-FFF2-40B4-BE49-F238E27FC236}">
                <a16:creationId xmlns:a16="http://schemas.microsoft.com/office/drawing/2014/main" id="{9573C091-1ECE-DD44-9C1B-F72FCA93A719}"/>
              </a:ext>
            </a:extLst>
          </p:cNvPr>
          <p:cNvSpPr/>
          <p:nvPr/>
        </p:nvSpPr>
        <p:spPr>
          <a:xfrm flipH="1">
            <a:off x="-16419" y="270457"/>
            <a:ext cx="205965" cy="65399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Slide Number Placeholder 3">
            <a:extLst>
              <a:ext uri="{FF2B5EF4-FFF2-40B4-BE49-F238E27FC236}">
                <a16:creationId xmlns:a16="http://schemas.microsoft.com/office/drawing/2014/main" id="{0C6A666F-4F9D-264D-8CBC-148691AD5D69}"/>
              </a:ext>
            </a:extLst>
          </p:cNvPr>
          <p:cNvSpPr>
            <a:spLocks noGrp="1"/>
          </p:cNvSpPr>
          <p:nvPr>
            <p:ph type="sldNum" sz="quarter" idx="2"/>
          </p:nvPr>
        </p:nvSpPr>
        <p:spPr>
          <a:xfrm>
            <a:off x="11582438" y="6457365"/>
            <a:ext cx="444495" cy="34348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ID" smtClean="0">
                <a:latin typeface="Myriad Pro" panose="020B0503030403020204"/>
              </a:rPr>
              <a:pPr/>
              <a:t>14</a:t>
            </a:fld>
            <a:endParaRPr lang="en-ID" dirty="0">
              <a:latin typeface="Myriad Pro" panose="020B0503030403020204"/>
            </a:endParaRPr>
          </a:p>
        </p:txBody>
      </p:sp>
    </p:spTree>
    <p:extLst>
      <p:ext uri="{BB962C8B-B14F-4D97-AF65-F5344CB8AC3E}">
        <p14:creationId xmlns:p14="http://schemas.microsoft.com/office/powerpoint/2010/main" val="248700342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F4E1-5313-3557-1B85-6F25E2557821}"/>
              </a:ext>
            </a:extLst>
          </p:cNvPr>
          <p:cNvSpPr>
            <a:spLocks noGrp="1"/>
          </p:cNvSpPr>
          <p:nvPr>
            <p:ph type="title"/>
          </p:nvPr>
        </p:nvSpPr>
        <p:spPr>
          <a:xfrm>
            <a:off x="204648" y="337558"/>
            <a:ext cx="10079865" cy="663576"/>
          </a:xfrm>
        </p:spPr>
        <p:txBody>
          <a:bodyPr>
            <a:normAutofit/>
          </a:bodyPr>
          <a:lstStyle/>
          <a:p>
            <a:r>
              <a:rPr lang="en-US" sz="2800" dirty="0">
                <a:latin typeface="Arial" panose="020B0604020202020204" pitchFamily="34" charset="0"/>
                <a:cs typeface="Arial" panose="020B0604020202020204" pitchFamily="34" charset="0"/>
              </a:rPr>
              <a:t>OPPORTUNITIES AND CHALLENGES</a:t>
            </a:r>
          </a:p>
        </p:txBody>
      </p:sp>
      <p:sp>
        <p:nvSpPr>
          <p:cNvPr id="5" name="Rectangle: Rounded Corners 1">
            <a:extLst>
              <a:ext uri="{FF2B5EF4-FFF2-40B4-BE49-F238E27FC236}">
                <a16:creationId xmlns:a16="http://schemas.microsoft.com/office/drawing/2014/main" id="{59355DA7-798D-9EEC-8B82-9FF72FDFD892}"/>
              </a:ext>
            </a:extLst>
          </p:cNvPr>
          <p:cNvSpPr/>
          <p:nvPr/>
        </p:nvSpPr>
        <p:spPr>
          <a:xfrm>
            <a:off x="1481561" y="1415828"/>
            <a:ext cx="4166886" cy="2260269"/>
          </a:xfrm>
          <a:prstGeom prst="roundRect">
            <a:avLst/>
          </a:prstGeom>
          <a:solidFill>
            <a:srgbClr val="004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2274165D-0662-2D66-6E2F-7B1BBF896DD6}"/>
              </a:ext>
            </a:extLst>
          </p:cNvPr>
          <p:cNvSpPr/>
          <p:nvPr/>
        </p:nvSpPr>
        <p:spPr>
          <a:xfrm>
            <a:off x="4774558" y="1144134"/>
            <a:ext cx="873889" cy="873889"/>
          </a:xfrm>
          <a:prstGeom prst="ellipse">
            <a:avLst/>
          </a:prstGeom>
          <a:solidFill>
            <a:schemeClr val="bg1"/>
          </a:solidFill>
          <a:ln>
            <a:solidFill>
              <a:srgbClr val="004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a:t>
            </a:r>
            <a:endParaRPr lang="en-ID" sz="4800" b="1" dirty="0">
              <a:solidFill>
                <a:schemeClr val="tx1"/>
              </a:solidFill>
            </a:endParaRPr>
          </a:p>
        </p:txBody>
      </p:sp>
      <p:sp>
        <p:nvSpPr>
          <p:cNvPr id="7" name="Google Shape;252;p9">
            <a:extLst>
              <a:ext uri="{FF2B5EF4-FFF2-40B4-BE49-F238E27FC236}">
                <a16:creationId xmlns:a16="http://schemas.microsoft.com/office/drawing/2014/main" id="{BD10DF80-D540-6287-D39A-C392C6B94C01}"/>
              </a:ext>
            </a:extLst>
          </p:cNvPr>
          <p:cNvSpPr txBox="1"/>
          <p:nvPr/>
        </p:nvSpPr>
        <p:spPr>
          <a:xfrm>
            <a:off x="1803644" y="1576591"/>
            <a:ext cx="1726636" cy="554767"/>
          </a:xfrm>
          <a:prstGeom prst="rect">
            <a:avLst/>
          </a:prstGeom>
          <a:noFill/>
          <a:ln>
            <a:noFill/>
          </a:ln>
        </p:spPr>
        <p:txBody>
          <a:bodyPr spcFirstLastPara="1" wrap="square" lIns="0" tIns="0" rIns="0" bIns="0" anchor="t" anchorCtr="0">
            <a:spAutoFit/>
          </a:bodyPr>
          <a:lstStyle/>
          <a:p>
            <a:pPr marL="0" marR="0" lvl="0" indent="0" algn="l" rtl="0">
              <a:lnSpc>
                <a:spcPct val="140038"/>
              </a:lnSpc>
              <a:spcBef>
                <a:spcPts val="0"/>
              </a:spcBef>
              <a:spcAft>
                <a:spcPts val="0"/>
              </a:spcAft>
              <a:buNone/>
            </a:pPr>
            <a:r>
              <a:rPr lang="en-US" sz="2575" b="1" dirty="0">
                <a:solidFill>
                  <a:srgbClr val="FFFFFF"/>
                </a:solidFill>
                <a:ea typeface="Arial"/>
                <a:cs typeface="Arial"/>
                <a:sym typeface="Arial"/>
              </a:rPr>
              <a:t>STRENGTHS</a:t>
            </a:r>
            <a:endParaRPr b="1" dirty="0"/>
          </a:p>
        </p:txBody>
      </p:sp>
      <p:sp>
        <p:nvSpPr>
          <p:cNvPr id="8" name="Google Shape;282;p9">
            <a:extLst>
              <a:ext uri="{FF2B5EF4-FFF2-40B4-BE49-F238E27FC236}">
                <a16:creationId xmlns:a16="http://schemas.microsoft.com/office/drawing/2014/main" id="{9456DE62-2770-C928-79B0-878E97E0FD4A}"/>
              </a:ext>
            </a:extLst>
          </p:cNvPr>
          <p:cNvSpPr txBox="1"/>
          <p:nvPr/>
        </p:nvSpPr>
        <p:spPr>
          <a:xfrm>
            <a:off x="1618449" y="2153059"/>
            <a:ext cx="3649010" cy="1292662"/>
          </a:xfrm>
          <a:prstGeom prst="rect">
            <a:avLst/>
          </a:prstGeom>
          <a:noFill/>
          <a:ln>
            <a:noFill/>
          </a:ln>
        </p:spPr>
        <p:txBody>
          <a:bodyPr spcFirstLastPara="1" wrap="square" lIns="0" tIns="0" rIns="0" bIns="0" anchor="t" anchorCtr="0">
            <a:spAutoFit/>
          </a:bodyPr>
          <a:lstStyle/>
          <a:p>
            <a:pPr marL="508321" marR="0" lvl="1" indent="-254161" algn="l" rtl="0">
              <a:spcBef>
                <a:spcPts val="0"/>
              </a:spcBef>
              <a:spcAft>
                <a:spcPts val="0"/>
              </a:spcAft>
              <a:buClr>
                <a:srgbClr val="FFFFFF"/>
              </a:buClr>
              <a:buSzPts val="1800"/>
              <a:buFont typeface="Arial"/>
              <a:buChar char="•"/>
            </a:pPr>
            <a:r>
              <a:rPr lang="en-US" sz="1200" b="0" i="0" u="none" strike="noStrike" cap="none" dirty="0">
                <a:solidFill>
                  <a:srgbClr val="FFFFFF"/>
                </a:solidFill>
                <a:latin typeface="Poppins" pitchFamily="2" charset="77"/>
                <a:ea typeface="Arial"/>
                <a:cs typeface="Poppins" pitchFamily="2" charset="77"/>
                <a:sym typeface="Arial"/>
              </a:rPr>
              <a:t>Demographics: 65% digital native</a:t>
            </a:r>
          </a:p>
          <a:p>
            <a:pPr marL="508321" marR="0" lvl="1" indent="-254161" algn="l" rtl="0">
              <a:spcBef>
                <a:spcPts val="0"/>
              </a:spcBef>
              <a:spcAft>
                <a:spcPts val="0"/>
              </a:spcAft>
              <a:buClr>
                <a:srgbClr val="FFFFFF"/>
              </a:buClr>
              <a:buSzPts val="1800"/>
              <a:buFont typeface="Arial"/>
              <a:buChar char="•"/>
            </a:pPr>
            <a:r>
              <a:rPr lang="en-US" sz="1200" b="0" i="0" u="none" strike="noStrike" cap="none" dirty="0">
                <a:solidFill>
                  <a:srgbClr val="FFFFFF"/>
                </a:solidFill>
                <a:latin typeface="Poppins" pitchFamily="2" charset="77"/>
                <a:ea typeface="Arial"/>
                <a:cs typeface="Poppins" pitchFamily="2" charset="77"/>
                <a:sym typeface="Arial"/>
              </a:rPr>
              <a:t>Special state budget allocation for ICT</a:t>
            </a:r>
          </a:p>
          <a:p>
            <a:pPr marL="508321" marR="0" lvl="1" indent="-254161" algn="l" rtl="0">
              <a:spcBef>
                <a:spcPts val="0"/>
              </a:spcBef>
              <a:spcAft>
                <a:spcPts val="0"/>
              </a:spcAft>
              <a:buClr>
                <a:srgbClr val="FFFFFF"/>
              </a:buClr>
              <a:buSzPts val="1800"/>
              <a:buFont typeface="Arial"/>
              <a:buChar char="•"/>
            </a:pPr>
            <a:r>
              <a:rPr lang="en-US" sz="1200" b="0" i="0" u="none" strike="noStrike" cap="none" dirty="0">
                <a:solidFill>
                  <a:srgbClr val="FFFFFF"/>
                </a:solidFill>
                <a:latin typeface="Poppins" pitchFamily="2" charset="77"/>
                <a:ea typeface="Arial"/>
                <a:cs typeface="Poppins" pitchFamily="2" charset="77"/>
                <a:sym typeface="Arial"/>
              </a:rPr>
              <a:t>Policies that focus on science and technology development (RPJMN, Indonesia's vision 2045, </a:t>
            </a:r>
            <a:r>
              <a:rPr lang="en-US" sz="1200" b="0" i="0" u="none" strike="noStrike" cap="none" dirty="0" err="1">
                <a:solidFill>
                  <a:srgbClr val="FFFFFF"/>
                </a:solidFill>
                <a:latin typeface="Poppins" pitchFamily="2" charset="77"/>
                <a:ea typeface="Arial"/>
                <a:cs typeface="Poppins" pitchFamily="2" charset="77"/>
                <a:sym typeface="Arial"/>
              </a:rPr>
              <a:t>Stranas</a:t>
            </a:r>
            <a:r>
              <a:rPr lang="en-US" sz="1200" b="0" i="0" u="none" strike="noStrike" cap="none" dirty="0">
                <a:solidFill>
                  <a:srgbClr val="FFFFFF"/>
                </a:solidFill>
                <a:latin typeface="Poppins" pitchFamily="2" charset="77"/>
                <a:ea typeface="Arial"/>
                <a:cs typeface="Poppins" pitchFamily="2" charset="77"/>
                <a:sym typeface="Arial"/>
              </a:rPr>
              <a:t> KA)</a:t>
            </a:r>
          </a:p>
          <a:p>
            <a:pPr marL="508321" marR="0" lvl="1" indent="-254161" algn="l" rtl="0">
              <a:spcBef>
                <a:spcPts val="0"/>
              </a:spcBef>
              <a:spcAft>
                <a:spcPts val="0"/>
              </a:spcAft>
              <a:buClr>
                <a:srgbClr val="FFFFFF"/>
              </a:buClr>
              <a:buSzPts val="1800"/>
              <a:buFont typeface="Arial"/>
              <a:buChar char="•"/>
            </a:pPr>
            <a:r>
              <a:rPr lang="en-US" sz="1200" b="0" i="0" u="none" strike="noStrike" cap="none" dirty="0">
                <a:solidFill>
                  <a:srgbClr val="FFFFFF"/>
                </a:solidFill>
                <a:latin typeface="Poppins" pitchFamily="2" charset="77"/>
                <a:ea typeface="Arial"/>
                <a:cs typeface="Poppins" pitchFamily="2" charset="77"/>
                <a:sym typeface="Arial"/>
              </a:rPr>
              <a:t>ICT infrastructure will help ICT implementation (e.g. Palapa Ring)</a:t>
            </a:r>
          </a:p>
        </p:txBody>
      </p:sp>
      <p:sp>
        <p:nvSpPr>
          <p:cNvPr id="9" name="Rectangle: Rounded Corners 17">
            <a:extLst>
              <a:ext uri="{FF2B5EF4-FFF2-40B4-BE49-F238E27FC236}">
                <a16:creationId xmlns:a16="http://schemas.microsoft.com/office/drawing/2014/main" id="{A884FF32-0FF1-F2D3-F5B0-FB0F089169AD}"/>
              </a:ext>
            </a:extLst>
          </p:cNvPr>
          <p:cNvSpPr/>
          <p:nvPr/>
        </p:nvSpPr>
        <p:spPr>
          <a:xfrm>
            <a:off x="1481561" y="3947791"/>
            <a:ext cx="4166886" cy="236038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3CE5F560-283E-720A-415F-97F47CC93841}"/>
              </a:ext>
            </a:extLst>
          </p:cNvPr>
          <p:cNvSpPr/>
          <p:nvPr/>
        </p:nvSpPr>
        <p:spPr>
          <a:xfrm>
            <a:off x="4774558" y="3776212"/>
            <a:ext cx="873889" cy="873889"/>
          </a:xfrm>
          <a:prstGeom prst="ellipse">
            <a:avLst/>
          </a:prstGeom>
          <a:solidFill>
            <a:schemeClr val="bg1"/>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O</a:t>
            </a:r>
            <a:endParaRPr lang="en-ID" sz="4800" b="1" dirty="0">
              <a:solidFill>
                <a:schemeClr val="tx1"/>
              </a:solidFill>
            </a:endParaRPr>
          </a:p>
        </p:txBody>
      </p:sp>
      <p:sp>
        <p:nvSpPr>
          <p:cNvPr id="11" name="Google Shape;252;p9">
            <a:extLst>
              <a:ext uri="{FF2B5EF4-FFF2-40B4-BE49-F238E27FC236}">
                <a16:creationId xmlns:a16="http://schemas.microsoft.com/office/drawing/2014/main" id="{188E00C7-5B30-9042-FEDA-10CB657F99A6}"/>
              </a:ext>
            </a:extLst>
          </p:cNvPr>
          <p:cNvSpPr txBox="1"/>
          <p:nvPr/>
        </p:nvSpPr>
        <p:spPr>
          <a:xfrm>
            <a:off x="1803644" y="4127649"/>
            <a:ext cx="2436550" cy="554767"/>
          </a:xfrm>
          <a:prstGeom prst="rect">
            <a:avLst/>
          </a:prstGeom>
          <a:noFill/>
          <a:ln>
            <a:noFill/>
          </a:ln>
        </p:spPr>
        <p:txBody>
          <a:bodyPr spcFirstLastPara="1" wrap="square" lIns="0" tIns="0" rIns="0" bIns="0" anchor="t" anchorCtr="0">
            <a:spAutoFit/>
          </a:bodyPr>
          <a:lstStyle/>
          <a:p>
            <a:pPr marL="0" marR="0" lvl="0" indent="0" algn="l" rtl="0">
              <a:lnSpc>
                <a:spcPct val="140038"/>
              </a:lnSpc>
              <a:spcBef>
                <a:spcPts val="0"/>
              </a:spcBef>
              <a:spcAft>
                <a:spcPts val="0"/>
              </a:spcAft>
              <a:buNone/>
            </a:pPr>
            <a:r>
              <a:rPr lang="en-US" sz="2575" b="1" dirty="0">
                <a:solidFill>
                  <a:srgbClr val="FFFFFF"/>
                </a:solidFill>
                <a:ea typeface="Arial"/>
                <a:cs typeface="Arial"/>
                <a:sym typeface="Arial"/>
              </a:rPr>
              <a:t>OPPORTUNITIES</a:t>
            </a:r>
          </a:p>
        </p:txBody>
      </p:sp>
      <p:sp>
        <p:nvSpPr>
          <p:cNvPr id="12" name="Google Shape;282;p9">
            <a:extLst>
              <a:ext uri="{FF2B5EF4-FFF2-40B4-BE49-F238E27FC236}">
                <a16:creationId xmlns:a16="http://schemas.microsoft.com/office/drawing/2014/main" id="{6AA1C3C5-FAB0-EC96-D5B9-0D903732701C}"/>
              </a:ext>
            </a:extLst>
          </p:cNvPr>
          <p:cNvSpPr txBox="1"/>
          <p:nvPr/>
        </p:nvSpPr>
        <p:spPr>
          <a:xfrm>
            <a:off x="1618450" y="4657616"/>
            <a:ext cx="3842192" cy="1523494"/>
          </a:xfrm>
          <a:prstGeom prst="rect">
            <a:avLst/>
          </a:prstGeom>
          <a:noFill/>
          <a:ln>
            <a:noFill/>
          </a:ln>
        </p:spPr>
        <p:txBody>
          <a:bodyPr spcFirstLastPara="1" wrap="square" lIns="0" tIns="0" rIns="0" bIns="0" anchor="t" anchorCtr="0">
            <a:spAutoFit/>
          </a:bodyPr>
          <a:lstStyle/>
          <a:p>
            <a:pPr marL="404022" marR="0" lvl="1" indent="-171450" algn="l" rtl="0">
              <a:spcBef>
                <a:spcPts val="0"/>
              </a:spcBef>
              <a:spcAft>
                <a:spcPts val="0"/>
              </a:spcAft>
              <a:buClr>
                <a:schemeClr val="tx1"/>
              </a:buClr>
              <a:buSzPts val="1700"/>
              <a:buFont typeface="Arial" panose="020B0604020202020204" pitchFamily="34" charset="0"/>
              <a:buChar char="•"/>
            </a:pPr>
            <a:r>
              <a:rPr lang="en-US" sz="1100" b="0" i="0" u="none" strike="noStrike" cap="none" dirty="0">
                <a:latin typeface="Poppins" pitchFamily="2" charset="77"/>
                <a:ea typeface="Arial"/>
                <a:cs typeface="Poppins" pitchFamily="2" charset="77"/>
                <a:sym typeface="Arial"/>
              </a:rPr>
              <a:t>Technology innovation drives security development</a:t>
            </a:r>
          </a:p>
          <a:p>
            <a:pPr marL="404022" marR="0" lvl="1" indent="-171450" algn="l" rtl="0">
              <a:spcBef>
                <a:spcPts val="0"/>
              </a:spcBef>
              <a:spcAft>
                <a:spcPts val="0"/>
              </a:spcAft>
              <a:buClr>
                <a:schemeClr val="tx1"/>
              </a:buClr>
              <a:buSzPts val="1700"/>
              <a:buFont typeface="Arial" panose="020B0604020202020204" pitchFamily="34" charset="0"/>
              <a:buChar char="•"/>
            </a:pPr>
            <a:r>
              <a:rPr lang="en-US" sz="1100" b="0" i="0" u="none" strike="noStrike" cap="none" dirty="0" err="1">
                <a:latin typeface="Poppins" pitchFamily="2" charset="77"/>
                <a:ea typeface="Arial"/>
                <a:cs typeface="Poppins" pitchFamily="2" charset="77"/>
                <a:sym typeface="Arial"/>
              </a:rPr>
              <a:t>Programmes</a:t>
            </a:r>
            <a:r>
              <a:rPr lang="en-US" sz="1100" b="0" i="0" u="none" strike="noStrike" cap="none" dirty="0">
                <a:latin typeface="Poppins" pitchFamily="2" charset="77"/>
                <a:ea typeface="Arial"/>
                <a:cs typeface="Poppins" pitchFamily="2" charset="77"/>
                <a:sym typeface="Arial"/>
              </a:rPr>
              <a:t> for digital upskilling will help with general technology understanding</a:t>
            </a:r>
          </a:p>
          <a:p>
            <a:pPr marL="404022" marR="0" lvl="1" indent="-171450" algn="l" rtl="0">
              <a:spcBef>
                <a:spcPts val="0"/>
              </a:spcBef>
              <a:spcAft>
                <a:spcPts val="0"/>
              </a:spcAft>
              <a:buClr>
                <a:schemeClr val="tx1"/>
              </a:buClr>
              <a:buSzPts val="1700"/>
              <a:buFont typeface="Arial" panose="020B0604020202020204" pitchFamily="34" charset="0"/>
              <a:buChar char="•"/>
            </a:pPr>
            <a:r>
              <a:rPr lang="en-US" sz="1100" b="0" i="0" u="none" strike="noStrike" cap="none" dirty="0">
                <a:latin typeface="Poppins" pitchFamily="2" charset="77"/>
                <a:ea typeface="Arial"/>
                <a:cs typeface="Poppins" pitchFamily="2" charset="77"/>
                <a:sym typeface="Arial"/>
              </a:rPr>
              <a:t>Increasing digital talent in MSMEs increases GDP and reduces economic disparities</a:t>
            </a:r>
          </a:p>
          <a:p>
            <a:pPr marL="404022" marR="0" lvl="1" indent="-171450" algn="l" rtl="0">
              <a:spcBef>
                <a:spcPts val="0"/>
              </a:spcBef>
              <a:spcAft>
                <a:spcPts val="0"/>
              </a:spcAft>
              <a:buClr>
                <a:schemeClr val="tx1"/>
              </a:buClr>
              <a:buSzPts val="1700"/>
              <a:buFont typeface="Arial" panose="020B0604020202020204" pitchFamily="34" charset="0"/>
              <a:buChar char="•"/>
            </a:pPr>
            <a:r>
              <a:rPr lang="en-US" sz="1100" b="0" i="0" u="none" strike="noStrike" cap="none" dirty="0">
                <a:latin typeface="Poppins" pitchFamily="2" charset="77"/>
                <a:ea typeface="Arial"/>
                <a:cs typeface="Poppins" pitchFamily="2" charset="77"/>
                <a:sym typeface="Arial"/>
              </a:rPr>
              <a:t>ICT infrastructure development included in the RPJMN 2020-2024 Strategic </a:t>
            </a:r>
            <a:r>
              <a:rPr lang="en-US" sz="1100" b="0" i="0" u="none" strike="noStrike" cap="none" dirty="0" err="1">
                <a:latin typeface="Poppins" pitchFamily="2" charset="77"/>
                <a:ea typeface="Arial"/>
                <a:cs typeface="Poppins" pitchFamily="2" charset="77"/>
                <a:sym typeface="Arial"/>
              </a:rPr>
              <a:t>Programmes</a:t>
            </a:r>
            <a:endParaRPr lang="en-US" sz="1100" b="0" i="0" u="none" strike="noStrike" cap="none" dirty="0">
              <a:latin typeface="Poppins" pitchFamily="2" charset="77"/>
              <a:ea typeface="Arial"/>
              <a:cs typeface="Poppins" pitchFamily="2" charset="77"/>
              <a:sym typeface="Arial"/>
            </a:endParaRPr>
          </a:p>
          <a:p>
            <a:pPr marL="404022" marR="0" lvl="1" indent="-171450" algn="l" rtl="0">
              <a:spcBef>
                <a:spcPts val="0"/>
              </a:spcBef>
              <a:spcAft>
                <a:spcPts val="0"/>
              </a:spcAft>
              <a:buClr>
                <a:schemeClr val="tx1"/>
              </a:buClr>
              <a:buSzPts val="1700"/>
              <a:buFont typeface="Arial" panose="020B0604020202020204" pitchFamily="34" charset="0"/>
              <a:buChar char="•"/>
            </a:pPr>
            <a:r>
              <a:rPr lang="en-US" sz="1100" b="0" i="0" u="none" strike="noStrike" cap="none" dirty="0">
                <a:latin typeface="Poppins" pitchFamily="2" charset="77"/>
                <a:ea typeface="Arial"/>
                <a:cs typeface="Poppins" pitchFamily="2" charset="77"/>
                <a:sym typeface="Arial"/>
              </a:rPr>
              <a:t>Large number of internet users</a:t>
            </a:r>
            <a:endParaRPr lang="en-US" sz="1100" dirty="0">
              <a:latin typeface="Poppins" pitchFamily="2" charset="77"/>
              <a:cs typeface="Poppins" pitchFamily="2" charset="77"/>
            </a:endParaRPr>
          </a:p>
        </p:txBody>
      </p:sp>
      <p:sp>
        <p:nvSpPr>
          <p:cNvPr id="13" name="Rectangle: Rounded Corners 21">
            <a:extLst>
              <a:ext uri="{FF2B5EF4-FFF2-40B4-BE49-F238E27FC236}">
                <a16:creationId xmlns:a16="http://schemas.microsoft.com/office/drawing/2014/main" id="{F5900571-52C4-3BD9-A687-8197D6516CC6}"/>
              </a:ext>
            </a:extLst>
          </p:cNvPr>
          <p:cNvSpPr/>
          <p:nvPr/>
        </p:nvSpPr>
        <p:spPr>
          <a:xfrm>
            <a:off x="6182811" y="1415828"/>
            <a:ext cx="4166886" cy="226026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Oval 13">
            <a:extLst>
              <a:ext uri="{FF2B5EF4-FFF2-40B4-BE49-F238E27FC236}">
                <a16:creationId xmlns:a16="http://schemas.microsoft.com/office/drawing/2014/main" id="{7990A2C3-30E2-CE35-3A1C-8B707890F8D2}"/>
              </a:ext>
            </a:extLst>
          </p:cNvPr>
          <p:cNvSpPr/>
          <p:nvPr/>
        </p:nvSpPr>
        <p:spPr>
          <a:xfrm>
            <a:off x="6172428" y="1144134"/>
            <a:ext cx="873889" cy="873889"/>
          </a:xfrm>
          <a:prstGeom prst="ellipse">
            <a:avLst/>
          </a:prstGeom>
          <a:solidFill>
            <a:schemeClr val="bg1"/>
          </a:solidFill>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a:t>
            </a:r>
            <a:endParaRPr lang="en-ID" sz="4800" b="1" dirty="0">
              <a:solidFill>
                <a:schemeClr val="tx1"/>
              </a:solidFill>
            </a:endParaRPr>
          </a:p>
        </p:txBody>
      </p:sp>
      <p:sp>
        <p:nvSpPr>
          <p:cNvPr id="15" name="Google Shape;252;p9">
            <a:extLst>
              <a:ext uri="{FF2B5EF4-FFF2-40B4-BE49-F238E27FC236}">
                <a16:creationId xmlns:a16="http://schemas.microsoft.com/office/drawing/2014/main" id="{4B0B7AED-A811-2DB1-C4D2-00CD93F9C29B}"/>
              </a:ext>
            </a:extLst>
          </p:cNvPr>
          <p:cNvSpPr txBox="1"/>
          <p:nvPr/>
        </p:nvSpPr>
        <p:spPr>
          <a:xfrm>
            <a:off x="7214808" y="1530638"/>
            <a:ext cx="2183836" cy="554767"/>
          </a:xfrm>
          <a:prstGeom prst="rect">
            <a:avLst/>
          </a:prstGeom>
          <a:noFill/>
          <a:ln>
            <a:noFill/>
          </a:ln>
        </p:spPr>
        <p:txBody>
          <a:bodyPr spcFirstLastPara="1" wrap="square" lIns="0" tIns="0" rIns="0" bIns="0" anchor="t" anchorCtr="0">
            <a:spAutoFit/>
          </a:bodyPr>
          <a:lstStyle/>
          <a:p>
            <a:pPr marL="0" marR="0" lvl="0" indent="0" algn="l" rtl="0">
              <a:lnSpc>
                <a:spcPct val="140038"/>
              </a:lnSpc>
              <a:spcBef>
                <a:spcPts val="0"/>
              </a:spcBef>
              <a:spcAft>
                <a:spcPts val="0"/>
              </a:spcAft>
              <a:buNone/>
            </a:pPr>
            <a:r>
              <a:rPr lang="en-US" sz="2575" b="1" dirty="0">
                <a:solidFill>
                  <a:srgbClr val="FFFFFF"/>
                </a:solidFill>
                <a:ea typeface="Arial"/>
                <a:cs typeface="Arial"/>
                <a:sym typeface="Arial"/>
              </a:rPr>
              <a:t>WEAKNESSES</a:t>
            </a:r>
          </a:p>
        </p:txBody>
      </p:sp>
      <p:sp>
        <p:nvSpPr>
          <p:cNvPr id="16" name="Google Shape;282;p9">
            <a:extLst>
              <a:ext uri="{FF2B5EF4-FFF2-40B4-BE49-F238E27FC236}">
                <a16:creationId xmlns:a16="http://schemas.microsoft.com/office/drawing/2014/main" id="{F7AE56DA-E1B2-D6E7-EEAC-1D821FA8B4F9}"/>
              </a:ext>
            </a:extLst>
          </p:cNvPr>
          <p:cNvSpPr txBox="1"/>
          <p:nvPr/>
        </p:nvSpPr>
        <p:spPr>
          <a:xfrm>
            <a:off x="6296629" y="2190716"/>
            <a:ext cx="3900668" cy="1477328"/>
          </a:xfrm>
          <a:prstGeom prst="rect">
            <a:avLst/>
          </a:prstGeom>
          <a:noFill/>
          <a:ln>
            <a:noFill/>
          </a:ln>
        </p:spPr>
        <p:txBody>
          <a:bodyPr spcFirstLastPara="1" wrap="square" lIns="0" tIns="0" rIns="0" bIns="0" anchor="t" anchorCtr="0">
            <a:spAutoFit/>
          </a:bodyPr>
          <a:lstStyle/>
          <a:p>
            <a:pPr marL="508321" marR="0" lvl="1" indent="-254161" algn="l" rtl="0">
              <a:spcBef>
                <a:spcPts val="0"/>
              </a:spcBef>
              <a:spcAft>
                <a:spcPts val="0"/>
              </a:spcAft>
              <a:buClr>
                <a:srgbClr val="FFFFFF"/>
              </a:buClr>
              <a:buSzPts val="1800"/>
              <a:buFont typeface="Arial"/>
              <a:buChar char="•"/>
            </a:pPr>
            <a:r>
              <a:rPr lang="en-US" sz="1200" b="0" i="0" u="none" strike="noStrike" cap="none" dirty="0">
                <a:solidFill>
                  <a:srgbClr val="FFFFFF"/>
                </a:solidFill>
                <a:latin typeface="Poppins" pitchFamily="2" charset="77"/>
                <a:ea typeface="Arial"/>
                <a:cs typeface="Poppins" pitchFamily="2" charset="77"/>
                <a:sym typeface="Arial"/>
              </a:rPr>
              <a:t>Lack of digital literacy</a:t>
            </a:r>
          </a:p>
          <a:p>
            <a:pPr marL="508321" marR="0" lvl="1" indent="-254161" algn="l" rtl="0">
              <a:spcBef>
                <a:spcPts val="0"/>
              </a:spcBef>
              <a:spcAft>
                <a:spcPts val="0"/>
              </a:spcAft>
              <a:buClr>
                <a:srgbClr val="FFFFFF"/>
              </a:buClr>
              <a:buSzPts val="1800"/>
              <a:buFont typeface="Arial"/>
              <a:buChar char="•"/>
            </a:pPr>
            <a:r>
              <a:rPr lang="en-US" sz="1200" b="0" i="0" u="none" strike="noStrike" cap="none" dirty="0">
                <a:solidFill>
                  <a:srgbClr val="FFFFFF"/>
                </a:solidFill>
                <a:latin typeface="Poppins" pitchFamily="2" charset="77"/>
                <a:ea typeface="Arial"/>
                <a:cs typeface="Poppins" pitchFamily="2" charset="77"/>
                <a:sym typeface="Arial"/>
              </a:rPr>
              <a:t>Low cyber-attack awareness</a:t>
            </a:r>
          </a:p>
          <a:p>
            <a:pPr marL="508321" marR="0" lvl="1" indent="-254161" algn="l" rtl="0">
              <a:spcBef>
                <a:spcPts val="0"/>
              </a:spcBef>
              <a:spcAft>
                <a:spcPts val="0"/>
              </a:spcAft>
              <a:buClr>
                <a:srgbClr val="FFFFFF"/>
              </a:buClr>
              <a:buSzPts val="1800"/>
              <a:buFont typeface="Arial"/>
              <a:buChar char="•"/>
            </a:pPr>
            <a:r>
              <a:rPr lang="en-US" sz="1200" b="0" i="0" u="none" strike="noStrike" cap="none" dirty="0">
                <a:solidFill>
                  <a:srgbClr val="FFFFFF"/>
                </a:solidFill>
                <a:latin typeface="Poppins" pitchFamily="2" charset="77"/>
                <a:ea typeface="Arial"/>
                <a:cs typeface="Poppins" pitchFamily="2" charset="77"/>
                <a:sym typeface="Arial"/>
              </a:rPr>
              <a:t>Digital Leadership needs to be improved</a:t>
            </a:r>
          </a:p>
          <a:p>
            <a:pPr marL="508321" marR="0" lvl="1" indent="-254161" algn="l" rtl="0">
              <a:spcBef>
                <a:spcPts val="0"/>
              </a:spcBef>
              <a:spcAft>
                <a:spcPts val="0"/>
              </a:spcAft>
              <a:buClr>
                <a:srgbClr val="FFFFFF"/>
              </a:buClr>
              <a:buSzPts val="1800"/>
              <a:buFont typeface="Arial"/>
              <a:buChar char="•"/>
            </a:pPr>
            <a:r>
              <a:rPr lang="en-US" sz="1200" b="0" i="0" u="none" strike="noStrike" cap="none" dirty="0">
                <a:solidFill>
                  <a:srgbClr val="FFFFFF"/>
                </a:solidFill>
                <a:latin typeface="Poppins" pitchFamily="2" charset="77"/>
                <a:ea typeface="Arial"/>
                <a:cs typeface="Poppins" pitchFamily="2" charset="77"/>
                <a:sym typeface="Arial"/>
              </a:rPr>
              <a:t>Digital infrastructure is vulnerable to cyber attacks</a:t>
            </a:r>
          </a:p>
          <a:p>
            <a:pPr marL="508321" marR="0" lvl="1" indent="-254161" algn="l" rtl="0">
              <a:spcBef>
                <a:spcPts val="0"/>
              </a:spcBef>
              <a:spcAft>
                <a:spcPts val="0"/>
              </a:spcAft>
              <a:buClr>
                <a:srgbClr val="FFFFFF"/>
              </a:buClr>
              <a:buSzPts val="1800"/>
              <a:buFont typeface="Arial"/>
              <a:buChar char="•"/>
            </a:pPr>
            <a:r>
              <a:rPr lang="en-US" sz="1200" b="0" i="0" u="none" strike="noStrike" cap="none" dirty="0">
                <a:solidFill>
                  <a:srgbClr val="FFFFFF"/>
                </a:solidFill>
                <a:latin typeface="Poppins" pitchFamily="2" charset="77"/>
                <a:ea typeface="Arial"/>
                <a:cs typeface="Poppins" pitchFamily="2" charset="77"/>
                <a:sym typeface="Arial"/>
              </a:rPr>
              <a:t>Existing </a:t>
            </a:r>
            <a:r>
              <a:rPr lang="en-US" sz="1200" b="0" i="0" u="none" strike="noStrike" cap="none" dirty="0" err="1">
                <a:solidFill>
                  <a:srgbClr val="FFFFFF"/>
                </a:solidFill>
                <a:latin typeface="Poppins" pitchFamily="2" charset="77"/>
                <a:ea typeface="Arial"/>
                <a:cs typeface="Poppins" pitchFamily="2" charset="77"/>
                <a:sym typeface="Arial"/>
              </a:rPr>
              <a:t>programmes</a:t>
            </a:r>
            <a:r>
              <a:rPr lang="en-US" sz="1200" b="0" i="0" u="none" strike="noStrike" cap="none" dirty="0">
                <a:solidFill>
                  <a:srgbClr val="FFFFFF"/>
                </a:solidFill>
                <a:latin typeface="Poppins" pitchFamily="2" charset="77"/>
                <a:ea typeface="Arial"/>
                <a:cs typeface="Poppins" pitchFamily="2" charset="77"/>
                <a:sym typeface="Arial"/>
              </a:rPr>
              <a:t> related to digital transformation have not been collaborated optimally</a:t>
            </a:r>
          </a:p>
        </p:txBody>
      </p:sp>
      <p:sp>
        <p:nvSpPr>
          <p:cNvPr id="17" name="Rectangle: Rounded Corners 25">
            <a:extLst>
              <a:ext uri="{FF2B5EF4-FFF2-40B4-BE49-F238E27FC236}">
                <a16:creationId xmlns:a16="http://schemas.microsoft.com/office/drawing/2014/main" id="{7CCE6665-A9D0-5957-E442-DD0475E7CF2E}"/>
              </a:ext>
            </a:extLst>
          </p:cNvPr>
          <p:cNvSpPr/>
          <p:nvPr/>
        </p:nvSpPr>
        <p:spPr>
          <a:xfrm>
            <a:off x="6182811" y="3947791"/>
            <a:ext cx="4166886" cy="236038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376C4624-49A3-689B-5BFC-C2E8917D4C2B}"/>
              </a:ext>
            </a:extLst>
          </p:cNvPr>
          <p:cNvSpPr/>
          <p:nvPr/>
        </p:nvSpPr>
        <p:spPr>
          <a:xfrm>
            <a:off x="6106610" y="3748995"/>
            <a:ext cx="873889" cy="873889"/>
          </a:xfrm>
          <a:prstGeom prst="ellipse">
            <a:avLst/>
          </a:prstGeom>
          <a:solidFill>
            <a:schemeClr val="bg1"/>
          </a:solidFill>
          <a:ln>
            <a:solidFill>
              <a:srgbClr val="B4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T</a:t>
            </a:r>
            <a:endParaRPr lang="en-ID" sz="4800" b="1" dirty="0">
              <a:solidFill>
                <a:schemeClr val="tx1"/>
              </a:solidFill>
            </a:endParaRPr>
          </a:p>
        </p:txBody>
      </p:sp>
      <p:sp>
        <p:nvSpPr>
          <p:cNvPr id="19" name="Google Shape;252;p9">
            <a:extLst>
              <a:ext uri="{FF2B5EF4-FFF2-40B4-BE49-F238E27FC236}">
                <a16:creationId xmlns:a16="http://schemas.microsoft.com/office/drawing/2014/main" id="{972AD693-DC55-38B6-68AF-57D0AA38D64C}"/>
              </a:ext>
            </a:extLst>
          </p:cNvPr>
          <p:cNvSpPr txBox="1"/>
          <p:nvPr/>
        </p:nvSpPr>
        <p:spPr>
          <a:xfrm>
            <a:off x="7214808" y="4081696"/>
            <a:ext cx="1726636" cy="554767"/>
          </a:xfrm>
          <a:prstGeom prst="rect">
            <a:avLst/>
          </a:prstGeom>
          <a:noFill/>
          <a:ln>
            <a:noFill/>
          </a:ln>
        </p:spPr>
        <p:txBody>
          <a:bodyPr spcFirstLastPara="1" wrap="square" lIns="0" tIns="0" rIns="0" bIns="0" anchor="t" anchorCtr="0">
            <a:spAutoFit/>
          </a:bodyPr>
          <a:lstStyle/>
          <a:p>
            <a:pPr marL="0" marR="0" lvl="0" indent="0" algn="l" rtl="0">
              <a:lnSpc>
                <a:spcPct val="140038"/>
              </a:lnSpc>
              <a:spcBef>
                <a:spcPts val="0"/>
              </a:spcBef>
              <a:spcAft>
                <a:spcPts val="0"/>
              </a:spcAft>
              <a:buNone/>
            </a:pPr>
            <a:r>
              <a:rPr lang="en-US" sz="2575" b="1" dirty="0">
                <a:solidFill>
                  <a:srgbClr val="FFFFFF"/>
                </a:solidFill>
                <a:ea typeface="Arial"/>
                <a:cs typeface="Arial"/>
                <a:sym typeface="Arial"/>
              </a:rPr>
              <a:t>THREATS</a:t>
            </a:r>
          </a:p>
        </p:txBody>
      </p:sp>
      <p:sp>
        <p:nvSpPr>
          <p:cNvPr id="20" name="Google Shape;282;p9">
            <a:extLst>
              <a:ext uri="{FF2B5EF4-FFF2-40B4-BE49-F238E27FC236}">
                <a16:creationId xmlns:a16="http://schemas.microsoft.com/office/drawing/2014/main" id="{B9BB7FB7-6B9D-3F82-532D-048D3A1CF245}"/>
              </a:ext>
            </a:extLst>
          </p:cNvPr>
          <p:cNvSpPr txBox="1"/>
          <p:nvPr/>
        </p:nvSpPr>
        <p:spPr>
          <a:xfrm>
            <a:off x="6296629" y="4657616"/>
            <a:ext cx="3844099" cy="1615827"/>
          </a:xfrm>
          <a:prstGeom prst="rect">
            <a:avLst/>
          </a:prstGeom>
          <a:noFill/>
          <a:ln>
            <a:noFill/>
          </a:ln>
        </p:spPr>
        <p:txBody>
          <a:bodyPr spcFirstLastPara="1" wrap="square" lIns="0" tIns="0" rIns="0" bIns="0" anchor="t" anchorCtr="0">
            <a:spAutoFit/>
          </a:bodyPr>
          <a:lstStyle/>
          <a:p>
            <a:pPr marL="508321" marR="0" lvl="1" indent="-254161" algn="l" rtl="0">
              <a:spcBef>
                <a:spcPts val="0"/>
              </a:spcBef>
              <a:spcAft>
                <a:spcPts val="0"/>
              </a:spcAft>
              <a:buClr>
                <a:schemeClr val="tx1"/>
              </a:buClr>
              <a:buSzPts val="1800"/>
              <a:buFont typeface="Arial"/>
              <a:buChar char="•"/>
            </a:pPr>
            <a:r>
              <a:rPr lang="en-US" sz="1050" b="0" i="0" u="none" strike="noStrike" cap="none" dirty="0">
                <a:latin typeface="Poppins" pitchFamily="2" charset="77"/>
                <a:ea typeface="Arial"/>
                <a:cs typeface="Poppins" pitchFamily="2" charset="77"/>
                <a:sym typeface="Arial"/>
              </a:rPr>
              <a:t>Digital Divide can widen gaps in education, health and economy</a:t>
            </a:r>
          </a:p>
          <a:p>
            <a:pPr marL="508321" marR="0" lvl="1" indent="-254161" algn="l" rtl="0">
              <a:spcBef>
                <a:spcPts val="0"/>
              </a:spcBef>
              <a:spcAft>
                <a:spcPts val="0"/>
              </a:spcAft>
              <a:buClr>
                <a:schemeClr val="tx1"/>
              </a:buClr>
              <a:buSzPts val="1800"/>
              <a:buFont typeface="Arial"/>
              <a:buChar char="•"/>
            </a:pPr>
            <a:r>
              <a:rPr lang="en-US" sz="1050" b="0" i="0" u="none" strike="noStrike" cap="none" dirty="0">
                <a:latin typeface="Poppins" pitchFamily="2" charset="77"/>
                <a:ea typeface="Arial"/>
                <a:cs typeface="Poppins" pitchFamily="2" charset="77"/>
                <a:sym typeface="Arial"/>
              </a:rPr>
              <a:t>Increased hate speech on social media that encourages division</a:t>
            </a:r>
          </a:p>
          <a:p>
            <a:pPr marL="508321" marR="0" lvl="1" indent="-254161" algn="l" rtl="0">
              <a:spcBef>
                <a:spcPts val="0"/>
              </a:spcBef>
              <a:spcAft>
                <a:spcPts val="0"/>
              </a:spcAft>
              <a:buClr>
                <a:schemeClr val="tx1"/>
              </a:buClr>
              <a:buSzPts val="1800"/>
              <a:buFont typeface="Arial"/>
              <a:buChar char="•"/>
            </a:pPr>
            <a:r>
              <a:rPr lang="en-US" sz="1050" b="0" i="0" u="none" strike="noStrike" cap="none" dirty="0">
                <a:latin typeface="Poppins" pitchFamily="2" charset="77"/>
                <a:ea typeface="Arial"/>
                <a:cs typeface="Poppins" pitchFamily="2" charset="77"/>
                <a:sym typeface="Arial"/>
              </a:rPr>
              <a:t>Lack of digital human resources and domestic science and technology innovation resulting in high recruitment of foreign </a:t>
            </a:r>
            <a:r>
              <a:rPr lang="en-US" sz="1050" b="0" i="0" u="none" strike="noStrike" cap="none" dirty="0" err="1">
                <a:latin typeface="Poppins" pitchFamily="2" charset="77"/>
                <a:ea typeface="Arial"/>
                <a:cs typeface="Poppins" pitchFamily="2" charset="77"/>
                <a:sym typeface="Arial"/>
              </a:rPr>
              <a:t>labour</a:t>
            </a:r>
            <a:r>
              <a:rPr lang="en-US" sz="1050" b="0" i="0" u="none" strike="noStrike" cap="none" dirty="0">
                <a:latin typeface="Poppins" pitchFamily="2" charset="77"/>
                <a:ea typeface="Arial"/>
                <a:cs typeface="Poppins" pitchFamily="2" charset="77"/>
                <a:sym typeface="Arial"/>
              </a:rPr>
              <a:t> and use of foreign products</a:t>
            </a:r>
          </a:p>
          <a:p>
            <a:pPr marL="508321" marR="0" lvl="1" indent="-254161" algn="l" rtl="0">
              <a:spcBef>
                <a:spcPts val="0"/>
              </a:spcBef>
              <a:spcAft>
                <a:spcPts val="0"/>
              </a:spcAft>
              <a:buClr>
                <a:schemeClr val="tx1"/>
              </a:buClr>
              <a:buSzPts val="1800"/>
              <a:buFont typeface="Arial"/>
              <a:buChar char="•"/>
            </a:pPr>
            <a:r>
              <a:rPr lang="en-US" sz="1050" b="0" i="0" u="none" strike="noStrike" cap="none" dirty="0">
                <a:latin typeface="Poppins" pitchFamily="2" charset="77"/>
                <a:ea typeface="Arial"/>
                <a:cs typeface="Poppins" pitchFamily="2" charset="77"/>
                <a:sym typeface="Arial"/>
              </a:rPr>
              <a:t>The development of extremist groups on social media</a:t>
            </a:r>
          </a:p>
        </p:txBody>
      </p:sp>
      <p:pic>
        <p:nvPicPr>
          <p:cNvPr id="21" name="Picture 20" descr="A logo with two horses and a red and blue shield&#10;&#10;Description automatically generated">
            <a:extLst>
              <a:ext uri="{FF2B5EF4-FFF2-40B4-BE49-F238E27FC236}">
                <a16:creationId xmlns:a16="http://schemas.microsoft.com/office/drawing/2014/main" id="{5F4D2E17-BA92-D232-59AC-D894D0124726}"/>
              </a:ext>
            </a:extLst>
          </p:cNvPr>
          <p:cNvPicPr>
            <a:picLocks noChangeAspect="1"/>
          </p:cNvPicPr>
          <p:nvPr/>
        </p:nvPicPr>
        <p:blipFill>
          <a:blip r:embed="rId2"/>
          <a:stretch>
            <a:fillRect/>
          </a:stretch>
        </p:blipFill>
        <p:spPr>
          <a:xfrm>
            <a:off x="10115880" y="68932"/>
            <a:ext cx="551599" cy="551599"/>
          </a:xfrm>
          <a:prstGeom prst="rect">
            <a:avLst/>
          </a:prstGeom>
        </p:spPr>
      </p:pic>
      <p:sp>
        <p:nvSpPr>
          <p:cNvPr id="22" name="Google Shape;287;p9">
            <a:extLst>
              <a:ext uri="{FF2B5EF4-FFF2-40B4-BE49-F238E27FC236}">
                <a16:creationId xmlns:a16="http://schemas.microsoft.com/office/drawing/2014/main" id="{001C2FBA-5855-6F41-9313-00911558B683}"/>
              </a:ext>
            </a:extLst>
          </p:cNvPr>
          <p:cNvSpPr/>
          <p:nvPr/>
        </p:nvSpPr>
        <p:spPr>
          <a:xfrm flipH="1">
            <a:off x="-12888" y="380189"/>
            <a:ext cx="156406" cy="544257"/>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Slide Number Placeholder 3">
            <a:extLst>
              <a:ext uri="{FF2B5EF4-FFF2-40B4-BE49-F238E27FC236}">
                <a16:creationId xmlns:a16="http://schemas.microsoft.com/office/drawing/2014/main" id="{1161EA42-26B2-E742-8FF6-18942E2E65FE}"/>
              </a:ext>
            </a:extLst>
          </p:cNvPr>
          <p:cNvSpPr>
            <a:spLocks noGrp="1"/>
          </p:cNvSpPr>
          <p:nvPr>
            <p:ph type="sldNum" sz="quarter" idx="2"/>
          </p:nvPr>
        </p:nvSpPr>
        <p:spPr>
          <a:xfrm>
            <a:off x="11582438" y="6457365"/>
            <a:ext cx="444495" cy="34348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ID" smtClean="0">
                <a:latin typeface="Myriad Pro" panose="020B0503030403020204"/>
              </a:rPr>
              <a:pPr/>
              <a:t>15</a:t>
            </a:fld>
            <a:endParaRPr lang="en-ID" dirty="0">
              <a:latin typeface="Myriad Pro" panose="020B0503030403020204"/>
            </a:endParaRPr>
          </a:p>
        </p:txBody>
      </p:sp>
    </p:spTree>
    <p:extLst>
      <p:ext uri="{BB962C8B-B14F-4D97-AF65-F5344CB8AC3E}">
        <p14:creationId xmlns:p14="http://schemas.microsoft.com/office/powerpoint/2010/main" val="123518655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11508377" y="6534149"/>
            <a:ext cx="518556" cy="276999"/>
          </a:xfrm>
        </p:spPr>
        <p:txBody>
          <a:bodyPr/>
          <a:lstStyle/>
          <a:p>
            <a:fld id="{86CB4B4D-7CA3-9044-876B-883B54F8677D}" type="slidenum">
              <a:rPr lang="en-ID" smtClean="0"/>
              <a:t>16</a:t>
            </a:fld>
            <a:endParaRPr lang="en-ID"/>
          </a:p>
        </p:txBody>
      </p:sp>
      <p:pic>
        <p:nvPicPr>
          <p:cNvPr id="1026" name="Picture 2">
            <a:extLst>
              <a:ext uri="{FF2B5EF4-FFF2-40B4-BE49-F238E27FC236}">
                <a16:creationId xmlns:a16="http://schemas.microsoft.com/office/drawing/2014/main" id="{F407E086-A46B-934D-92A1-FE2A935FA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984" y="1065356"/>
            <a:ext cx="8695750" cy="539116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F4C0ECC-9002-AB49-9557-36F50A4446E2}"/>
              </a:ext>
            </a:extLst>
          </p:cNvPr>
          <p:cNvSpPr txBox="1">
            <a:spLocks/>
          </p:cNvSpPr>
          <p:nvPr/>
        </p:nvSpPr>
        <p:spPr>
          <a:xfrm>
            <a:off x="186959" y="320378"/>
            <a:ext cx="8486777" cy="6638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solidFill>
                <a:latin typeface="Book Antiqua" panose="02040602050305030304"/>
                <a:ea typeface="Book Antiqua" panose="02040602050305030304"/>
                <a:cs typeface="Book Antiqua" panose="02040602050305030304"/>
                <a:sym typeface="Book Antiqua" panose="02040602050305030304"/>
              </a:defRPr>
            </a:lvl1pPr>
          </a:lstStyle>
          <a:p>
            <a:r>
              <a:rPr lang="en-ID" sz="2800" dirty="0">
                <a:latin typeface="Arial" panose="020B0604020202020204" pitchFamily="34" charset="0"/>
                <a:cs typeface="Arial" panose="020B0604020202020204" pitchFamily="34" charset="0"/>
              </a:rPr>
              <a:t>DECARBONIZATION AS A MEGATREND</a:t>
            </a:r>
            <a:endParaRPr lang="en-US" sz="2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0B394FA-D454-1742-9B09-D031DBE5FF00}"/>
              </a:ext>
            </a:extLst>
          </p:cNvPr>
          <p:cNvSpPr txBox="1"/>
          <p:nvPr/>
        </p:nvSpPr>
        <p:spPr>
          <a:xfrm>
            <a:off x="0" y="6456522"/>
            <a:ext cx="11245850" cy="276999"/>
          </a:xfrm>
          <a:prstGeom prst="rect">
            <a:avLst/>
          </a:prstGeom>
          <a:noFill/>
        </p:spPr>
        <p:txBody>
          <a:bodyPr wrap="square">
            <a:spAutoFit/>
          </a:bodyPr>
          <a:lstStyle/>
          <a:p>
            <a:r>
              <a:rPr lang="en-US" sz="1200" dirty="0" err="1"/>
              <a:t>Sumber</a:t>
            </a:r>
            <a:r>
              <a:rPr lang="en-US" sz="1200" dirty="0"/>
              <a:t> : https://</a:t>
            </a:r>
            <a:r>
              <a:rPr lang="en-US" sz="1200" dirty="0" err="1"/>
              <a:t>www.alfinas.com</a:t>
            </a:r>
            <a:r>
              <a:rPr lang="en-US" sz="1200" dirty="0"/>
              <a:t>/post/decarbonization-as-a-megatrend-what-it-means-for-investors</a:t>
            </a:r>
          </a:p>
        </p:txBody>
      </p:sp>
      <p:sp>
        <p:nvSpPr>
          <p:cNvPr id="9" name="Google Shape;287;p9">
            <a:extLst>
              <a:ext uri="{FF2B5EF4-FFF2-40B4-BE49-F238E27FC236}">
                <a16:creationId xmlns:a16="http://schemas.microsoft.com/office/drawing/2014/main" id="{58955767-7963-6949-B42B-267567D58C4F}"/>
              </a:ext>
            </a:extLst>
          </p:cNvPr>
          <p:cNvSpPr/>
          <p:nvPr/>
        </p:nvSpPr>
        <p:spPr>
          <a:xfrm flipH="1">
            <a:off x="-12888" y="380189"/>
            <a:ext cx="156406" cy="544257"/>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Picture 9" descr="A logo with two horses and a red and blue shield&#10;&#10;Description automatically generated">
            <a:extLst>
              <a:ext uri="{FF2B5EF4-FFF2-40B4-BE49-F238E27FC236}">
                <a16:creationId xmlns:a16="http://schemas.microsoft.com/office/drawing/2014/main" id="{F9E9217E-6DAD-0D46-B6E4-5DBDAF909F7F}"/>
              </a:ext>
            </a:extLst>
          </p:cNvPr>
          <p:cNvPicPr>
            <a:picLocks noChangeAspect="1"/>
          </p:cNvPicPr>
          <p:nvPr/>
        </p:nvPicPr>
        <p:blipFill>
          <a:blip r:embed="rId4"/>
          <a:stretch>
            <a:fillRect/>
          </a:stretch>
        </p:blipFill>
        <p:spPr>
          <a:xfrm>
            <a:off x="10115880" y="68932"/>
            <a:ext cx="551599" cy="551599"/>
          </a:xfrm>
          <a:prstGeom prst="rect">
            <a:avLst/>
          </a:prstGeom>
        </p:spPr>
      </p:pic>
    </p:spTree>
    <p:extLst>
      <p:ext uri="{BB962C8B-B14F-4D97-AF65-F5344CB8AC3E}">
        <p14:creationId xmlns:p14="http://schemas.microsoft.com/office/powerpoint/2010/main" val="226677869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F7909C-005A-444D-A5E6-871F2EED6F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txBox="1">
            <a:spLocks/>
          </p:cNvSpPr>
          <p:nvPr/>
        </p:nvSpPr>
        <p:spPr>
          <a:xfrm>
            <a:off x="247847" y="179405"/>
            <a:ext cx="9770957" cy="8898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solidFill>
                <a:latin typeface="Book Antiqua"/>
                <a:ea typeface="Book Antiqua"/>
                <a:cs typeface="Book Antiqua"/>
                <a:sym typeface="Book Antiqua"/>
              </a:defRPr>
            </a:lvl1pPr>
          </a:lstStyle>
          <a:p>
            <a:r>
              <a:rPr lang="en-ID" sz="2800" i="0" dirty="0">
                <a:solidFill>
                  <a:srgbClr val="374151"/>
                </a:solidFill>
                <a:effectLst/>
                <a:latin typeface="Arial" panose="020B0604020202020204" pitchFamily="34" charset="0"/>
                <a:cs typeface="Arial" panose="020B0604020202020204" pitchFamily="34" charset="0"/>
              </a:rPr>
              <a:t>3D CHALLENGE</a:t>
            </a:r>
            <a:endParaRPr lang="en-US" sz="2800"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F8F1E254-D3EB-FF20-DEFD-C322EC92149E}"/>
              </a:ext>
            </a:extLst>
          </p:cNvPr>
          <p:cNvPicPr>
            <a:picLocks noChangeAspect="1"/>
          </p:cNvPicPr>
          <p:nvPr/>
        </p:nvPicPr>
        <p:blipFill>
          <a:blip r:embed="rId4"/>
          <a:stretch>
            <a:fillRect/>
          </a:stretch>
        </p:blipFill>
        <p:spPr>
          <a:xfrm>
            <a:off x="9677812" y="-12552"/>
            <a:ext cx="2627871" cy="121940"/>
          </a:xfrm>
          <a:prstGeom prst="rect">
            <a:avLst/>
          </a:prstGeom>
        </p:spPr>
      </p:pic>
      <p:sp>
        <p:nvSpPr>
          <p:cNvPr id="14" name="Google Shape;287;p9">
            <a:extLst>
              <a:ext uri="{FF2B5EF4-FFF2-40B4-BE49-F238E27FC236}">
                <a16:creationId xmlns:a16="http://schemas.microsoft.com/office/drawing/2014/main" id="{CC982C85-3936-1E4F-8341-67A7C452E76C}"/>
              </a:ext>
            </a:extLst>
          </p:cNvPr>
          <p:cNvSpPr/>
          <p:nvPr/>
        </p:nvSpPr>
        <p:spPr>
          <a:xfrm flipH="1">
            <a:off x="-16419" y="270457"/>
            <a:ext cx="205965" cy="65399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FF9BFCE7-218C-8244-8989-1FAA64892A64}"/>
              </a:ext>
            </a:extLst>
          </p:cNvPr>
          <p:cNvSpPr txBox="1"/>
          <p:nvPr/>
        </p:nvSpPr>
        <p:spPr>
          <a:xfrm>
            <a:off x="6122196" y="1821700"/>
            <a:ext cx="5683159" cy="3323987"/>
          </a:xfrm>
          <a:prstGeom prst="rect">
            <a:avLst/>
          </a:prstGeom>
          <a:noFill/>
        </p:spPr>
        <p:txBody>
          <a:bodyPr wrap="none" rtlCol="0">
            <a:spAutoFit/>
          </a:bodyPr>
          <a:lstStyle/>
          <a:p>
            <a:pPr marL="285750" indent="-285750">
              <a:spcBef>
                <a:spcPts val="1800"/>
              </a:spcBef>
              <a:buFont typeface="Arial" panose="020B0604020202020204" pitchFamily="34" charset="0"/>
              <a:buChar char="•"/>
            </a:pPr>
            <a:r>
              <a:rPr lang="en-US" sz="6000" b="1" dirty="0"/>
              <a:t>DEGLOBALISASI</a:t>
            </a:r>
          </a:p>
          <a:p>
            <a:pPr marL="285750" indent="-285750">
              <a:spcBef>
                <a:spcPts val="1800"/>
              </a:spcBef>
              <a:buFont typeface="Arial" panose="020B0604020202020204" pitchFamily="34" charset="0"/>
              <a:buChar char="•"/>
            </a:pPr>
            <a:r>
              <a:rPr lang="en-US" sz="6000" b="1" dirty="0"/>
              <a:t>DECARBONISASI</a:t>
            </a:r>
          </a:p>
          <a:p>
            <a:pPr marL="285750" indent="-285750">
              <a:spcBef>
                <a:spcPts val="1800"/>
              </a:spcBef>
              <a:buFont typeface="Arial" panose="020B0604020202020204" pitchFamily="34" charset="0"/>
              <a:buChar char="•"/>
            </a:pPr>
            <a:r>
              <a:rPr lang="en-US" sz="6000" b="1" dirty="0"/>
              <a:t>DIGITALISASI</a:t>
            </a:r>
          </a:p>
        </p:txBody>
      </p:sp>
      <p:pic>
        <p:nvPicPr>
          <p:cNvPr id="17" name="Picture 16">
            <a:extLst>
              <a:ext uri="{FF2B5EF4-FFF2-40B4-BE49-F238E27FC236}">
                <a16:creationId xmlns:a16="http://schemas.microsoft.com/office/drawing/2014/main" id="{7EAF1E61-C374-5345-9E3E-C83D0C97F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645" y="1101355"/>
            <a:ext cx="5279571" cy="5279571"/>
          </a:xfrm>
          <a:prstGeom prst="rect">
            <a:avLst/>
          </a:prstGeom>
        </p:spPr>
      </p:pic>
      <p:sp>
        <p:nvSpPr>
          <p:cNvPr id="18" name="TextBox 17">
            <a:extLst>
              <a:ext uri="{FF2B5EF4-FFF2-40B4-BE49-F238E27FC236}">
                <a16:creationId xmlns:a16="http://schemas.microsoft.com/office/drawing/2014/main" id="{C4C254A4-AE66-E245-96CD-6CEAA7E8F1AD}"/>
              </a:ext>
            </a:extLst>
          </p:cNvPr>
          <p:cNvSpPr txBox="1"/>
          <p:nvPr/>
        </p:nvSpPr>
        <p:spPr>
          <a:xfrm>
            <a:off x="373582" y="3453180"/>
            <a:ext cx="5279571" cy="369332"/>
          </a:xfrm>
          <a:prstGeom prst="rect">
            <a:avLst/>
          </a:prstGeom>
          <a:solidFill>
            <a:schemeClr val="tx1"/>
          </a:solidFill>
        </p:spPr>
        <p:txBody>
          <a:bodyPr wrap="square" rtlCol="0">
            <a:spAutoFit/>
          </a:bodyPr>
          <a:lstStyle/>
          <a:p>
            <a:pPr algn="ctr"/>
            <a:r>
              <a:rPr lang="en-US" dirty="0">
                <a:solidFill>
                  <a:schemeClr val="bg1"/>
                </a:solidFill>
              </a:rPr>
              <a:t>DEGLOBALISASI - DECARBONISASI - DIGITALISASI</a:t>
            </a:r>
          </a:p>
        </p:txBody>
      </p:sp>
      <p:pic>
        <p:nvPicPr>
          <p:cNvPr id="10" name="Picture 9" descr="A logo with two horses and a red and blue shield&#10;&#10;Description automatically generated">
            <a:extLst>
              <a:ext uri="{FF2B5EF4-FFF2-40B4-BE49-F238E27FC236}">
                <a16:creationId xmlns:a16="http://schemas.microsoft.com/office/drawing/2014/main" id="{B1D53AF1-612C-6E4A-A903-CFD9969AABA5}"/>
              </a:ext>
            </a:extLst>
          </p:cNvPr>
          <p:cNvPicPr>
            <a:picLocks noChangeAspect="1"/>
          </p:cNvPicPr>
          <p:nvPr/>
        </p:nvPicPr>
        <p:blipFill>
          <a:blip r:embed="rId6"/>
          <a:stretch>
            <a:fillRect/>
          </a:stretch>
        </p:blipFill>
        <p:spPr>
          <a:xfrm>
            <a:off x="9126213" y="197388"/>
            <a:ext cx="551599" cy="551599"/>
          </a:xfrm>
          <a:prstGeom prst="rect">
            <a:avLst/>
          </a:prstGeom>
        </p:spPr>
      </p:pic>
      <p:sp>
        <p:nvSpPr>
          <p:cNvPr id="11" name="Slide Number Placeholder 3">
            <a:extLst>
              <a:ext uri="{FF2B5EF4-FFF2-40B4-BE49-F238E27FC236}">
                <a16:creationId xmlns:a16="http://schemas.microsoft.com/office/drawing/2014/main" id="{AAA0E56D-501E-DD49-979E-0DF193521F0C}"/>
              </a:ext>
            </a:extLst>
          </p:cNvPr>
          <p:cNvSpPr txBox="1">
            <a:spLocks/>
          </p:cNvSpPr>
          <p:nvPr/>
        </p:nvSpPr>
        <p:spPr>
          <a:xfrm>
            <a:off x="11582438" y="6457365"/>
            <a:ext cx="444495" cy="34348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ID" smtClean="0">
                <a:latin typeface="Myriad Pro" panose="020B0503030403020204"/>
              </a:rPr>
              <a:pPr/>
              <a:t>17</a:t>
            </a:fld>
            <a:endParaRPr lang="en-ID" dirty="0">
              <a:latin typeface="Myriad Pro" panose="020B0503030403020204"/>
            </a:endParaRPr>
          </a:p>
        </p:txBody>
      </p:sp>
    </p:spTree>
    <p:extLst>
      <p:ext uri="{BB962C8B-B14F-4D97-AF65-F5344CB8AC3E}">
        <p14:creationId xmlns:p14="http://schemas.microsoft.com/office/powerpoint/2010/main" val="326834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3124E5-EEFD-196F-F5E0-B3FAE3F0E5D2}"/>
              </a:ext>
            </a:extLst>
          </p:cNvPr>
          <p:cNvSpPr>
            <a:spLocks noGrp="1"/>
          </p:cNvSpPr>
          <p:nvPr>
            <p:ph type="sldNum" sz="quarter" idx="2"/>
          </p:nvPr>
        </p:nvSpPr>
        <p:spPr>
          <a:xfrm>
            <a:off x="11544299" y="6534150"/>
            <a:ext cx="482634" cy="323850"/>
          </a:xfrm>
        </p:spPr>
        <p:txBody>
          <a:bodyPr/>
          <a:lstStyle/>
          <a:p>
            <a:fld id="{86CB4B4D-7CA3-9044-876B-883B54F8677D}" type="slidenum">
              <a:rPr lang="en-ID" smtClean="0"/>
              <a:t>18</a:t>
            </a:fld>
            <a:endParaRPr lang="en-ID" dirty="0"/>
          </a:p>
        </p:txBody>
      </p:sp>
      <p:sp>
        <p:nvSpPr>
          <p:cNvPr id="11" name="Google Shape;158;p4">
            <a:extLst>
              <a:ext uri="{FF2B5EF4-FFF2-40B4-BE49-F238E27FC236}">
                <a16:creationId xmlns:a16="http://schemas.microsoft.com/office/drawing/2014/main" id="{EBD6A629-D2DA-1CE2-C59A-FC8029E0C6B3}"/>
              </a:ext>
            </a:extLst>
          </p:cNvPr>
          <p:cNvSpPr txBox="1">
            <a:spLocks noGrp="1"/>
          </p:cNvSpPr>
          <p:nvPr>
            <p:ph type="title"/>
          </p:nvPr>
        </p:nvSpPr>
        <p:spPr>
          <a:xfrm>
            <a:off x="280597" y="365306"/>
            <a:ext cx="10348113" cy="382156"/>
          </a:xfrm>
          <a:prstGeom prst="rect">
            <a:avLst/>
          </a:prstGeom>
          <a:noFill/>
          <a:ln>
            <a:noFill/>
          </a:ln>
        </p:spPr>
        <p:txBody>
          <a:bodyPr spcFirstLastPara="1" wrap="square" lIns="0" tIns="12700" rIns="0" bIns="0" anchor="t" anchorCtr="0">
            <a:spAutoFit/>
          </a:bodyPr>
          <a:lstStyle/>
          <a:p>
            <a:pPr marL="12700" lvl="0" indent="0" rtl="0">
              <a:lnSpc>
                <a:spcPct val="100000"/>
              </a:lnSpc>
              <a:spcBef>
                <a:spcPts val="0"/>
              </a:spcBef>
              <a:spcAft>
                <a:spcPts val="0"/>
              </a:spcAft>
              <a:buNone/>
            </a:pPr>
            <a:r>
              <a:rPr lang="en-US" sz="2400" dirty="0">
                <a:solidFill>
                  <a:srgbClr val="000000"/>
                </a:solidFill>
                <a:latin typeface="Arial" panose="020B0604020202020204" pitchFamily="34" charset="0"/>
                <a:cs typeface="Arial" panose="020B0604020202020204" pitchFamily="34" charset="0"/>
              </a:rPr>
              <a:t>6 STRATEGIES FOR BALI'S ECONOMIC TRANSFORMATION</a:t>
            </a:r>
            <a:endParaRPr lang="en-US" sz="2400" dirty="0">
              <a:latin typeface="Arial" panose="020B0604020202020204" pitchFamily="34" charset="0"/>
              <a:ea typeface="Arial"/>
              <a:cs typeface="Arial" panose="020B0604020202020204" pitchFamily="34" charset="0"/>
              <a:sym typeface="Arial"/>
            </a:endParaRPr>
          </a:p>
        </p:txBody>
      </p:sp>
      <p:sp>
        <p:nvSpPr>
          <p:cNvPr id="24" name="Google Shape;171;p4">
            <a:extLst>
              <a:ext uri="{FF2B5EF4-FFF2-40B4-BE49-F238E27FC236}">
                <a16:creationId xmlns:a16="http://schemas.microsoft.com/office/drawing/2014/main" id="{9E592135-141B-1646-F7C4-D69E6AAF874C}"/>
              </a:ext>
            </a:extLst>
          </p:cNvPr>
          <p:cNvSpPr/>
          <p:nvPr/>
        </p:nvSpPr>
        <p:spPr>
          <a:xfrm>
            <a:off x="342899" y="6431358"/>
            <a:ext cx="112014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Source: Peta Jalan Ekonomi </a:t>
            </a:r>
            <a:r>
              <a:rPr lang="en-US" sz="1200" dirty="0" err="1">
                <a:solidFill>
                  <a:schemeClr val="dk1"/>
                </a:solidFill>
                <a:latin typeface="Calibri"/>
                <a:ea typeface="Calibri"/>
                <a:cs typeface="Calibri"/>
                <a:sym typeface="Calibri"/>
              </a:rPr>
              <a:t>Kerthi</a:t>
            </a:r>
            <a:r>
              <a:rPr lang="en-US" sz="1200" dirty="0">
                <a:solidFill>
                  <a:schemeClr val="dk1"/>
                </a:solidFill>
                <a:latin typeface="Calibri"/>
                <a:ea typeface="Calibri"/>
                <a:cs typeface="Calibri"/>
                <a:sym typeface="Calibri"/>
              </a:rPr>
              <a:t> Bali</a:t>
            </a:r>
            <a:endParaRPr sz="1200" dirty="0">
              <a:solidFill>
                <a:schemeClr val="dk1"/>
              </a:solidFill>
              <a:latin typeface="Calibri"/>
              <a:ea typeface="Calibri"/>
              <a:cs typeface="Calibri"/>
              <a:sym typeface="Calibri"/>
            </a:endParaRPr>
          </a:p>
        </p:txBody>
      </p:sp>
      <p:sp>
        <p:nvSpPr>
          <p:cNvPr id="25" name="Google Shape;172;p4">
            <a:extLst>
              <a:ext uri="{FF2B5EF4-FFF2-40B4-BE49-F238E27FC236}">
                <a16:creationId xmlns:a16="http://schemas.microsoft.com/office/drawing/2014/main" id="{990F4663-BD18-CDBC-A06B-E661674BBBD0}"/>
              </a:ext>
            </a:extLst>
          </p:cNvPr>
          <p:cNvSpPr txBox="1"/>
          <p:nvPr/>
        </p:nvSpPr>
        <p:spPr>
          <a:xfrm>
            <a:off x="2782626" y="2084080"/>
            <a:ext cx="2590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1D4E79"/>
                </a:solidFill>
                <a:latin typeface="Calibri"/>
                <a:ea typeface="Calibri"/>
                <a:cs typeface="Calibri"/>
                <a:sym typeface="Calibri"/>
              </a:rPr>
              <a:t>Smart and Healthy Bali</a:t>
            </a:r>
            <a:endParaRPr sz="1800" b="1" dirty="0">
              <a:solidFill>
                <a:srgbClr val="1D4E79"/>
              </a:solidFill>
              <a:latin typeface="Calibri"/>
              <a:ea typeface="Calibri"/>
              <a:cs typeface="Calibri"/>
              <a:sym typeface="Calibri"/>
            </a:endParaRPr>
          </a:p>
        </p:txBody>
      </p:sp>
      <p:sp>
        <p:nvSpPr>
          <p:cNvPr id="27" name="Google Shape;174;p4">
            <a:extLst>
              <a:ext uri="{FF2B5EF4-FFF2-40B4-BE49-F238E27FC236}">
                <a16:creationId xmlns:a16="http://schemas.microsoft.com/office/drawing/2014/main" id="{7043A3B0-FEA4-8C58-6C16-2889151CE594}"/>
              </a:ext>
            </a:extLst>
          </p:cNvPr>
          <p:cNvSpPr txBox="1"/>
          <p:nvPr/>
        </p:nvSpPr>
        <p:spPr>
          <a:xfrm>
            <a:off x="7614115" y="2084080"/>
            <a:ext cx="2590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1D4E79"/>
                </a:solidFill>
                <a:latin typeface="Calibri"/>
                <a:ea typeface="Calibri"/>
                <a:cs typeface="Calibri"/>
                <a:sym typeface="Calibri"/>
              </a:rPr>
              <a:t>Bali Green</a:t>
            </a:r>
            <a:endParaRPr sz="1800" b="1" dirty="0">
              <a:solidFill>
                <a:srgbClr val="1D4E79"/>
              </a:solidFill>
              <a:latin typeface="Calibri"/>
              <a:ea typeface="Calibri"/>
              <a:cs typeface="Calibri"/>
              <a:sym typeface="Calibri"/>
            </a:endParaRPr>
          </a:p>
        </p:txBody>
      </p:sp>
      <p:sp>
        <p:nvSpPr>
          <p:cNvPr id="29" name="Google Shape;176;p4">
            <a:extLst>
              <a:ext uri="{FF2B5EF4-FFF2-40B4-BE49-F238E27FC236}">
                <a16:creationId xmlns:a16="http://schemas.microsoft.com/office/drawing/2014/main" id="{8CFD29A2-47E6-2B89-9BF7-55ABD2967008}"/>
              </a:ext>
            </a:extLst>
          </p:cNvPr>
          <p:cNvSpPr txBox="1"/>
          <p:nvPr/>
        </p:nvSpPr>
        <p:spPr>
          <a:xfrm>
            <a:off x="7582991" y="3192605"/>
            <a:ext cx="2590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1D4E79"/>
                </a:solidFill>
                <a:latin typeface="Calibri"/>
                <a:ea typeface="Calibri"/>
                <a:cs typeface="Calibri"/>
                <a:sym typeface="Calibri"/>
              </a:rPr>
              <a:t>Bali </a:t>
            </a:r>
            <a:r>
              <a:rPr lang="en-US" sz="1800" b="1" i="1" dirty="0">
                <a:solidFill>
                  <a:srgbClr val="1D4E79"/>
                </a:solidFill>
                <a:latin typeface="Calibri"/>
                <a:ea typeface="Calibri"/>
                <a:cs typeface="Calibri"/>
                <a:sym typeface="Calibri"/>
              </a:rPr>
              <a:t>Smart Island</a:t>
            </a:r>
            <a:endParaRPr sz="1800" b="1" i="1" dirty="0">
              <a:solidFill>
                <a:srgbClr val="1D4E79"/>
              </a:solidFill>
              <a:latin typeface="Calibri"/>
              <a:ea typeface="Calibri"/>
              <a:cs typeface="Calibri"/>
              <a:sym typeface="Calibri"/>
            </a:endParaRPr>
          </a:p>
        </p:txBody>
      </p:sp>
      <p:sp>
        <p:nvSpPr>
          <p:cNvPr id="31" name="Google Shape;178;p4">
            <a:extLst>
              <a:ext uri="{FF2B5EF4-FFF2-40B4-BE49-F238E27FC236}">
                <a16:creationId xmlns:a16="http://schemas.microsoft.com/office/drawing/2014/main" id="{A899A26B-F202-29F4-02A4-253471E7389F}"/>
              </a:ext>
            </a:extLst>
          </p:cNvPr>
          <p:cNvSpPr txBox="1"/>
          <p:nvPr/>
        </p:nvSpPr>
        <p:spPr>
          <a:xfrm>
            <a:off x="2813151" y="3221883"/>
            <a:ext cx="2590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1D4E79"/>
                </a:solidFill>
                <a:latin typeface="Calibri"/>
                <a:ea typeface="Calibri"/>
                <a:cs typeface="Calibri"/>
                <a:sym typeface="Calibri"/>
              </a:rPr>
              <a:t>Productive Bali</a:t>
            </a:r>
            <a:endParaRPr sz="1800" b="1" dirty="0">
              <a:solidFill>
                <a:srgbClr val="1D4E79"/>
              </a:solidFill>
              <a:latin typeface="Calibri"/>
              <a:ea typeface="Calibri"/>
              <a:cs typeface="Calibri"/>
              <a:sym typeface="Calibri"/>
            </a:endParaRPr>
          </a:p>
        </p:txBody>
      </p:sp>
      <p:sp>
        <p:nvSpPr>
          <p:cNvPr id="33" name="Google Shape;180;p4">
            <a:extLst>
              <a:ext uri="{FF2B5EF4-FFF2-40B4-BE49-F238E27FC236}">
                <a16:creationId xmlns:a16="http://schemas.microsoft.com/office/drawing/2014/main" id="{1C76CE3E-C850-78A8-068B-51E93E83B7F9}"/>
              </a:ext>
            </a:extLst>
          </p:cNvPr>
          <p:cNvSpPr txBox="1"/>
          <p:nvPr/>
        </p:nvSpPr>
        <p:spPr>
          <a:xfrm>
            <a:off x="2782626" y="4409714"/>
            <a:ext cx="2590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1D4E79"/>
                </a:solidFill>
                <a:latin typeface="Calibri"/>
                <a:ea typeface="Calibri"/>
                <a:cs typeface="Calibri"/>
                <a:sym typeface="Calibri"/>
              </a:rPr>
              <a:t>Bali Integrated</a:t>
            </a:r>
            <a:endParaRPr sz="1800" b="1" dirty="0">
              <a:solidFill>
                <a:srgbClr val="1D4E79"/>
              </a:solidFill>
              <a:latin typeface="Calibri"/>
              <a:ea typeface="Calibri"/>
              <a:cs typeface="Calibri"/>
              <a:sym typeface="Calibri"/>
            </a:endParaRPr>
          </a:p>
        </p:txBody>
      </p:sp>
      <p:sp>
        <p:nvSpPr>
          <p:cNvPr id="35" name="Google Shape;182;p4">
            <a:extLst>
              <a:ext uri="{FF2B5EF4-FFF2-40B4-BE49-F238E27FC236}">
                <a16:creationId xmlns:a16="http://schemas.microsoft.com/office/drawing/2014/main" id="{F0549AB0-6D79-7D48-03BC-54EA8FB3B1A6}"/>
              </a:ext>
            </a:extLst>
          </p:cNvPr>
          <p:cNvSpPr txBox="1"/>
          <p:nvPr/>
        </p:nvSpPr>
        <p:spPr>
          <a:xfrm>
            <a:off x="7582991" y="4378193"/>
            <a:ext cx="2590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1D4E79"/>
                </a:solidFill>
                <a:latin typeface="Calibri"/>
                <a:ea typeface="Calibri"/>
                <a:cs typeface="Calibri"/>
                <a:sym typeface="Calibri"/>
              </a:rPr>
              <a:t>Bali Conducive</a:t>
            </a:r>
            <a:endParaRPr sz="1800" b="1" dirty="0">
              <a:solidFill>
                <a:srgbClr val="1D4E79"/>
              </a:solidFill>
              <a:latin typeface="Calibri"/>
              <a:ea typeface="Calibri"/>
              <a:cs typeface="Calibri"/>
              <a:sym typeface="Calibri"/>
            </a:endParaRPr>
          </a:p>
        </p:txBody>
      </p:sp>
      <p:cxnSp>
        <p:nvCxnSpPr>
          <p:cNvPr id="43" name="Straight Connector 42">
            <a:extLst>
              <a:ext uri="{FF2B5EF4-FFF2-40B4-BE49-F238E27FC236}">
                <a16:creationId xmlns:a16="http://schemas.microsoft.com/office/drawing/2014/main" id="{EE02FDB7-C4A2-2992-A57F-2AD7CB9720F1}"/>
              </a:ext>
            </a:extLst>
          </p:cNvPr>
          <p:cNvCxnSpPr>
            <a:cxnSpLocks/>
          </p:cNvCxnSpPr>
          <p:nvPr/>
        </p:nvCxnSpPr>
        <p:spPr>
          <a:xfrm>
            <a:off x="2916183" y="2654798"/>
            <a:ext cx="2381802" cy="0"/>
          </a:xfrm>
          <a:prstGeom prst="line">
            <a:avLst/>
          </a:prstGeom>
          <a:ln w="12700">
            <a:solidFill>
              <a:srgbClr val="2571A9"/>
            </a:solidFill>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94C2244-99AF-E7DE-6EBF-2A3B71EA68F7}"/>
              </a:ext>
            </a:extLst>
          </p:cNvPr>
          <p:cNvCxnSpPr>
            <a:cxnSpLocks/>
          </p:cNvCxnSpPr>
          <p:nvPr/>
        </p:nvCxnSpPr>
        <p:spPr>
          <a:xfrm>
            <a:off x="2916183" y="3781621"/>
            <a:ext cx="2381802" cy="0"/>
          </a:xfrm>
          <a:prstGeom prst="line">
            <a:avLst/>
          </a:prstGeom>
          <a:ln w="12700">
            <a:solidFill>
              <a:srgbClr val="2571A9"/>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ADB356-FEAB-67EC-42F3-382D04EA93FF}"/>
              </a:ext>
            </a:extLst>
          </p:cNvPr>
          <p:cNvCxnSpPr>
            <a:cxnSpLocks/>
          </p:cNvCxnSpPr>
          <p:nvPr/>
        </p:nvCxnSpPr>
        <p:spPr>
          <a:xfrm>
            <a:off x="2877546" y="4992235"/>
            <a:ext cx="2381802" cy="0"/>
          </a:xfrm>
          <a:prstGeom prst="line">
            <a:avLst/>
          </a:prstGeom>
          <a:ln w="12700">
            <a:solidFill>
              <a:srgbClr val="2571A9"/>
            </a:solidFill>
            <a:prstDash val="lg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B736CD-F67E-6513-4556-681601791A3D}"/>
              </a:ext>
            </a:extLst>
          </p:cNvPr>
          <p:cNvCxnSpPr>
            <a:cxnSpLocks/>
          </p:cNvCxnSpPr>
          <p:nvPr/>
        </p:nvCxnSpPr>
        <p:spPr>
          <a:xfrm>
            <a:off x="7681366" y="2583886"/>
            <a:ext cx="2381802" cy="0"/>
          </a:xfrm>
          <a:prstGeom prst="line">
            <a:avLst/>
          </a:prstGeom>
          <a:ln w="12700">
            <a:solidFill>
              <a:srgbClr val="2571A9"/>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05A33A5-7118-F088-0C9D-F5913BBCB2E0}"/>
              </a:ext>
            </a:extLst>
          </p:cNvPr>
          <p:cNvCxnSpPr>
            <a:cxnSpLocks/>
          </p:cNvCxnSpPr>
          <p:nvPr/>
        </p:nvCxnSpPr>
        <p:spPr>
          <a:xfrm>
            <a:off x="7694245" y="3755863"/>
            <a:ext cx="2381802" cy="0"/>
          </a:xfrm>
          <a:prstGeom prst="line">
            <a:avLst/>
          </a:prstGeom>
          <a:ln w="12700">
            <a:solidFill>
              <a:srgbClr val="2571A9"/>
            </a:solidFill>
            <a:prstDash val="lg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008FFBB-ECFA-DE71-D9EF-E36AE45FBF5D}"/>
              </a:ext>
            </a:extLst>
          </p:cNvPr>
          <p:cNvCxnSpPr>
            <a:cxnSpLocks/>
          </p:cNvCxnSpPr>
          <p:nvPr/>
        </p:nvCxnSpPr>
        <p:spPr>
          <a:xfrm>
            <a:off x="7668487" y="4953599"/>
            <a:ext cx="2381802" cy="0"/>
          </a:xfrm>
          <a:prstGeom prst="line">
            <a:avLst/>
          </a:prstGeom>
          <a:ln w="12700">
            <a:solidFill>
              <a:srgbClr val="2571A9"/>
            </a:solidFill>
            <a:prstDash val="lgDash"/>
          </a:ln>
        </p:spPr>
        <p:style>
          <a:lnRef idx="1">
            <a:schemeClr val="accent1"/>
          </a:lnRef>
          <a:fillRef idx="0">
            <a:schemeClr val="accent1"/>
          </a:fillRef>
          <a:effectRef idx="0">
            <a:schemeClr val="accent1"/>
          </a:effectRef>
          <a:fontRef idx="minor">
            <a:schemeClr val="tx1"/>
          </a:fontRef>
        </p:style>
      </p:cxnSp>
      <p:pic>
        <p:nvPicPr>
          <p:cNvPr id="3" name="Picture 2" descr="A blue and black logo&#10;&#10;Description automatically generated">
            <a:extLst>
              <a:ext uri="{FF2B5EF4-FFF2-40B4-BE49-F238E27FC236}">
                <a16:creationId xmlns:a16="http://schemas.microsoft.com/office/drawing/2014/main" id="{113424D1-8CC0-ADBA-B8F9-63ED1AA03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500" y="4141806"/>
            <a:ext cx="828812" cy="828812"/>
          </a:xfrm>
          <a:prstGeom prst="rect">
            <a:avLst/>
          </a:prstGeom>
        </p:spPr>
      </p:pic>
      <p:pic>
        <p:nvPicPr>
          <p:cNvPr id="6" name="Picture 5" descr="A blue line drawing of a globe with leaves&#10;&#10;Description automatically generated">
            <a:extLst>
              <a:ext uri="{FF2B5EF4-FFF2-40B4-BE49-F238E27FC236}">
                <a16:creationId xmlns:a16="http://schemas.microsoft.com/office/drawing/2014/main" id="{D1183B2B-7B29-C211-AB6A-1FDECB07D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8293" y="1867147"/>
            <a:ext cx="779252" cy="779252"/>
          </a:xfrm>
          <a:prstGeom prst="rect">
            <a:avLst/>
          </a:prstGeom>
        </p:spPr>
      </p:pic>
      <p:pic>
        <p:nvPicPr>
          <p:cNvPr id="10" name="Picture 9" descr="A light bulb and gears&#10;&#10;Description automatically generated">
            <a:extLst>
              <a:ext uri="{FF2B5EF4-FFF2-40B4-BE49-F238E27FC236}">
                <a16:creationId xmlns:a16="http://schemas.microsoft.com/office/drawing/2014/main" id="{44640DC5-96C3-A51F-053D-FDBB756A6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4591" y="2913378"/>
            <a:ext cx="818049" cy="818049"/>
          </a:xfrm>
          <a:prstGeom prst="rect">
            <a:avLst/>
          </a:prstGeom>
        </p:spPr>
      </p:pic>
      <p:pic>
        <p:nvPicPr>
          <p:cNvPr id="28" name="Picture 27" descr="A blue outline of hands holding a cross&#10;&#10;Description automatically generated">
            <a:extLst>
              <a:ext uri="{FF2B5EF4-FFF2-40B4-BE49-F238E27FC236}">
                <a16:creationId xmlns:a16="http://schemas.microsoft.com/office/drawing/2014/main" id="{3F3F2319-3D18-03CF-DE2D-F4A8C656A1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6539" y="1816471"/>
            <a:ext cx="818049" cy="818049"/>
          </a:xfrm>
          <a:prstGeom prst="rect">
            <a:avLst/>
          </a:prstGeom>
        </p:spPr>
      </p:pic>
      <p:pic>
        <p:nvPicPr>
          <p:cNvPr id="32" name="Picture 31" descr="A blue outline of hands shaking&#10;&#10;Description automatically generated">
            <a:extLst>
              <a:ext uri="{FF2B5EF4-FFF2-40B4-BE49-F238E27FC236}">
                <a16:creationId xmlns:a16="http://schemas.microsoft.com/office/drawing/2014/main" id="{6AEC86DE-EC89-2B63-D450-7530982272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8293" y="4118729"/>
            <a:ext cx="774347" cy="774347"/>
          </a:xfrm>
          <a:prstGeom prst="rect">
            <a:avLst/>
          </a:prstGeom>
        </p:spPr>
      </p:pic>
      <p:pic>
        <p:nvPicPr>
          <p:cNvPr id="36" name="Picture 35" descr="A blue and black logo&#10;&#10;Description automatically generated">
            <a:extLst>
              <a:ext uri="{FF2B5EF4-FFF2-40B4-BE49-F238E27FC236}">
                <a16:creationId xmlns:a16="http://schemas.microsoft.com/office/drawing/2014/main" id="{BE0EBF6F-E108-B971-A8A7-AE5C64B72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5816" y="2987853"/>
            <a:ext cx="699496" cy="699496"/>
          </a:xfrm>
          <a:prstGeom prst="rect">
            <a:avLst/>
          </a:prstGeom>
        </p:spPr>
      </p:pic>
      <p:sp>
        <p:nvSpPr>
          <p:cNvPr id="2" name="Rectangle 1">
            <a:extLst>
              <a:ext uri="{FF2B5EF4-FFF2-40B4-BE49-F238E27FC236}">
                <a16:creationId xmlns:a16="http://schemas.microsoft.com/office/drawing/2014/main" id="{000333EF-72C3-9148-A0E7-9DB136D32A61}"/>
              </a:ext>
            </a:extLst>
          </p:cNvPr>
          <p:cNvSpPr/>
          <p:nvPr/>
        </p:nvSpPr>
        <p:spPr>
          <a:xfrm>
            <a:off x="6096000" y="1528354"/>
            <a:ext cx="4484914" cy="2442755"/>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logo with two horses and a red and blue shield&#10;&#10;Description automatically generated">
            <a:extLst>
              <a:ext uri="{FF2B5EF4-FFF2-40B4-BE49-F238E27FC236}">
                <a16:creationId xmlns:a16="http://schemas.microsoft.com/office/drawing/2014/main" id="{EDC4BED0-960B-434F-B138-57FECA5B1187}"/>
              </a:ext>
            </a:extLst>
          </p:cNvPr>
          <p:cNvPicPr>
            <a:picLocks noChangeAspect="1"/>
          </p:cNvPicPr>
          <p:nvPr/>
        </p:nvPicPr>
        <p:blipFill>
          <a:blip r:embed="rId9"/>
          <a:stretch>
            <a:fillRect/>
          </a:stretch>
        </p:blipFill>
        <p:spPr>
          <a:xfrm>
            <a:off x="10115880" y="68932"/>
            <a:ext cx="551599" cy="551599"/>
          </a:xfrm>
          <a:prstGeom prst="rect">
            <a:avLst/>
          </a:prstGeom>
        </p:spPr>
      </p:pic>
      <p:sp>
        <p:nvSpPr>
          <p:cNvPr id="30" name="Google Shape;287;p9">
            <a:extLst>
              <a:ext uri="{FF2B5EF4-FFF2-40B4-BE49-F238E27FC236}">
                <a16:creationId xmlns:a16="http://schemas.microsoft.com/office/drawing/2014/main" id="{3CE2F112-D705-574F-B131-8A889607DDAD}"/>
              </a:ext>
            </a:extLst>
          </p:cNvPr>
          <p:cNvSpPr/>
          <p:nvPr/>
        </p:nvSpPr>
        <p:spPr>
          <a:xfrm flipH="1">
            <a:off x="-16419" y="270457"/>
            <a:ext cx="205965" cy="65399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905974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9F4E1-5313-3557-1B85-6F25E2557821}"/>
              </a:ext>
            </a:extLst>
          </p:cNvPr>
          <p:cNvSpPr>
            <a:spLocks noGrp="1"/>
          </p:cNvSpPr>
          <p:nvPr>
            <p:ph type="title"/>
          </p:nvPr>
        </p:nvSpPr>
        <p:spPr>
          <a:xfrm>
            <a:off x="243839" y="274636"/>
            <a:ext cx="10972800" cy="663576"/>
          </a:xfrm>
        </p:spPr>
        <p:txBody>
          <a:bodyPr>
            <a:normAutofit/>
          </a:bodyPr>
          <a:lstStyle/>
          <a:p>
            <a:r>
              <a:rPr lang="en-US" sz="2800" dirty="0">
                <a:latin typeface="Arial" panose="020B0604020202020204" pitchFamily="34" charset="0"/>
                <a:cs typeface="Arial" panose="020B0604020202020204" pitchFamily="34" charset="0"/>
              </a:rPr>
              <a:t>BALI DIGITAL TRANSFORMATION</a:t>
            </a:r>
          </a:p>
        </p:txBody>
      </p:sp>
      <p:sp>
        <p:nvSpPr>
          <p:cNvPr id="4" name="Slide Number Placeholder 3">
            <a:extLst>
              <a:ext uri="{FF2B5EF4-FFF2-40B4-BE49-F238E27FC236}">
                <a16:creationId xmlns:a16="http://schemas.microsoft.com/office/drawing/2014/main" id="{8DD8AEB3-5A70-C5CD-BF68-ED69B477EDD4}"/>
              </a:ext>
            </a:extLst>
          </p:cNvPr>
          <p:cNvSpPr>
            <a:spLocks noGrp="1"/>
          </p:cNvSpPr>
          <p:nvPr>
            <p:ph type="sldNum" sz="quarter" idx="2"/>
          </p:nvPr>
        </p:nvSpPr>
        <p:spPr>
          <a:xfrm>
            <a:off x="11370263" y="6534150"/>
            <a:ext cx="656670" cy="276998"/>
          </a:xfrm>
        </p:spPr>
        <p:txBody>
          <a:bodyPr/>
          <a:lstStyle/>
          <a:p>
            <a:fld id="{86CB4B4D-7CA3-9044-876B-883B54F8677D}" type="slidenum">
              <a:rPr lang="en-ID" smtClean="0"/>
              <a:t>19</a:t>
            </a:fld>
            <a:endParaRPr lang="en-ID"/>
          </a:p>
        </p:txBody>
      </p:sp>
      <p:sp>
        <p:nvSpPr>
          <p:cNvPr id="6" name="Google Shape;171;p4">
            <a:extLst>
              <a:ext uri="{FF2B5EF4-FFF2-40B4-BE49-F238E27FC236}">
                <a16:creationId xmlns:a16="http://schemas.microsoft.com/office/drawing/2014/main" id="{5AEAC013-DDDA-CADB-EE15-D928D410618F}"/>
              </a:ext>
            </a:extLst>
          </p:cNvPr>
          <p:cNvSpPr/>
          <p:nvPr/>
        </p:nvSpPr>
        <p:spPr>
          <a:xfrm>
            <a:off x="168863" y="6502618"/>
            <a:ext cx="112014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Source: Peta Jalan Ekonomi </a:t>
            </a:r>
            <a:r>
              <a:rPr lang="en-US" sz="1200" dirty="0" err="1">
                <a:solidFill>
                  <a:schemeClr val="dk1"/>
                </a:solidFill>
                <a:latin typeface="Calibri"/>
                <a:ea typeface="Calibri"/>
                <a:cs typeface="Calibri"/>
                <a:sym typeface="Calibri"/>
              </a:rPr>
              <a:t>Kerthi</a:t>
            </a:r>
            <a:r>
              <a:rPr lang="en-US" sz="1200" dirty="0">
                <a:solidFill>
                  <a:schemeClr val="dk1"/>
                </a:solidFill>
                <a:latin typeface="Calibri"/>
                <a:ea typeface="Calibri"/>
                <a:cs typeface="Calibri"/>
                <a:sym typeface="Calibri"/>
              </a:rPr>
              <a:t> Bali</a:t>
            </a:r>
            <a:endParaRPr sz="1200" dirty="0">
              <a:solidFill>
                <a:schemeClr val="dk1"/>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9CBC7A4F-098D-3449-3E57-5B3B1BEFF606}"/>
              </a:ext>
            </a:extLst>
          </p:cNvPr>
          <p:cNvPicPr>
            <a:picLocks noChangeAspect="1"/>
          </p:cNvPicPr>
          <p:nvPr/>
        </p:nvPicPr>
        <p:blipFill>
          <a:blip r:embed="rId2"/>
          <a:stretch>
            <a:fillRect/>
          </a:stretch>
        </p:blipFill>
        <p:spPr>
          <a:xfrm>
            <a:off x="3531180" y="2102175"/>
            <a:ext cx="4178300" cy="2717800"/>
          </a:xfrm>
          <a:prstGeom prst="rect">
            <a:avLst/>
          </a:prstGeom>
        </p:spPr>
      </p:pic>
      <p:pic>
        <p:nvPicPr>
          <p:cNvPr id="9" name="Picture 8">
            <a:extLst>
              <a:ext uri="{FF2B5EF4-FFF2-40B4-BE49-F238E27FC236}">
                <a16:creationId xmlns:a16="http://schemas.microsoft.com/office/drawing/2014/main" id="{F578E7B0-48E7-9161-23A0-1E549BE17170}"/>
              </a:ext>
            </a:extLst>
          </p:cNvPr>
          <p:cNvPicPr>
            <a:picLocks noChangeAspect="1"/>
          </p:cNvPicPr>
          <p:nvPr/>
        </p:nvPicPr>
        <p:blipFill>
          <a:blip r:embed="rId3"/>
          <a:stretch>
            <a:fillRect/>
          </a:stretch>
        </p:blipFill>
        <p:spPr>
          <a:xfrm rot="5400000">
            <a:off x="2581869" y="2487608"/>
            <a:ext cx="38100" cy="1689100"/>
          </a:xfrm>
          <a:prstGeom prst="rect">
            <a:avLst/>
          </a:prstGeom>
        </p:spPr>
      </p:pic>
      <p:pic>
        <p:nvPicPr>
          <p:cNvPr id="11" name="Picture 10" descr="A blue line art of a pagoda&#10;&#10;Description automatically generated">
            <a:extLst>
              <a:ext uri="{FF2B5EF4-FFF2-40B4-BE49-F238E27FC236}">
                <a16:creationId xmlns:a16="http://schemas.microsoft.com/office/drawing/2014/main" id="{B25C3E8B-535C-7B15-15A0-C0FFA257E7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4908" y="1007061"/>
            <a:ext cx="335839" cy="335839"/>
          </a:xfrm>
          <a:prstGeom prst="rect">
            <a:avLst/>
          </a:prstGeom>
        </p:spPr>
      </p:pic>
      <p:pic>
        <p:nvPicPr>
          <p:cNvPr id="12" name="Picture 11">
            <a:extLst>
              <a:ext uri="{FF2B5EF4-FFF2-40B4-BE49-F238E27FC236}">
                <a16:creationId xmlns:a16="http://schemas.microsoft.com/office/drawing/2014/main" id="{3BF915C5-FC56-5C16-E7C2-0C9E4E3E4DAB}"/>
              </a:ext>
            </a:extLst>
          </p:cNvPr>
          <p:cNvPicPr>
            <a:picLocks noChangeAspect="1"/>
          </p:cNvPicPr>
          <p:nvPr/>
        </p:nvPicPr>
        <p:blipFill>
          <a:blip r:embed="rId3"/>
          <a:stretch>
            <a:fillRect/>
          </a:stretch>
        </p:blipFill>
        <p:spPr>
          <a:xfrm rot="16200000" flipH="1">
            <a:off x="8510408" y="605909"/>
            <a:ext cx="38100" cy="1689100"/>
          </a:xfrm>
          <a:prstGeom prst="rect">
            <a:avLst/>
          </a:prstGeom>
        </p:spPr>
      </p:pic>
      <p:sp>
        <p:nvSpPr>
          <p:cNvPr id="15" name="TextBox 14">
            <a:extLst>
              <a:ext uri="{FF2B5EF4-FFF2-40B4-BE49-F238E27FC236}">
                <a16:creationId xmlns:a16="http://schemas.microsoft.com/office/drawing/2014/main" id="{D5E63278-C18E-6AAD-EB37-92E8B9B59F00}"/>
              </a:ext>
            </a:extLst>
          </p:cNvPr>
          <p:cNvSpPr txBox="1"/>
          <p:nvPr/>
        </p:nvSpPr>
        <p:spPr>
          <a:xfrm>
            <a:off x="5429226" y="2812020"/>
            <a:ext cx="1065356" cy="523220"/>
          </a:xfrm>
          <a:prstGeom prst="rect">
            <a:avLst/>
          </a:prstGeom>
          <a:noFill/>
        </p:spPr>
        <p:txBody>
          <a:bodyPr wrap="square">
            <a:spAutoFit/>
          </a:bodyPr>
          <a:lstStyle/>
          <a:p>
            <a:pPr algn="ctr"/>
            <a:r>
              <a:rPr lang="en-US" sz="2800" dirty="0">
                <a:solidFill>
                  <a:schemeClr val="bg1"/>
                </a:solidFill>
              </a:rPr>
              <a:t>SPBE</a:t>
            </a:r>
          </a:p>
        </p:txBody>
      </p:sp>
      <p:cxnSp>
        <p:nvCxnSpPr>
          <p:cNvPr id="17" name="Straight Connector 16">
            <a:extLst>
              <a:ext uri="{FF2B5EF4-FFF2-40B4-BE49-F238E27FC236}">
                <a16:creationId xmlns:a16="http://schemas.microsoft.com/office/drawing/2014/main" id="{C5548A74-0EA8-EB6C-78E8-BE41C433CBDA}"/>
              </a:ext>
            </a:extLst>
          </p:cNvPr>
          <p:cNvCxnSpPr>
            <a:cxnSpLocks/>
          </p:cNvCxnSpPr>
          <p:nvPr/>
        </p:nvCxnSpPr>
        <p:spPr>
          <a:xfrm flipV="1">
            <a:off x="3997443" y="3999304"/>
            <a:ext cx="1760923" cy="1192962"/>
          </a:xfrm>
          <a:prstGeom prst="line">
            <a:avLst/>
          </a:prstGeom>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7F1F360-22A5-F6C2-784E-056236AA7339}"/>
              </a:ext>
            </a:extLst>
          </p:cNvPr>
          <p:cNvSpPr txBox="1"/>
          <p:nvPr/>
        </p:nvSpPr>
        <p:spPr>
          <a:xfrm>
            <a:off x="8020747" y="969744"/>
            <a:ext cx="2237844" cy="461665"/>
          </a:xfrm>
          <a:prstGeom prst="rect">
            <a:avLst/>
          </a:prstGeom>
          <a:noFill/>
        </p:spPr>
        <p:txBody>
          <a:bodyPr wrap="square">
            <a:spAutoFit/>
          </a:bodyPr>
          <a:lstStyle/>
          <a:p>
            <a:r>
              <a:rPr lang="en-US" sz="1200" b="1" dirty="0">
                <a:solidFill>
                  <a:srgbClr val="1D4E79"/>
                </a:solidFill>
              </a:rPr>
              <a:t>Digital Transformation of Villages and Customary Villages</a:t>
            </a:r>
          </a:p>
        </p:txBody>
      </p:sp>
      <p:pic>
        <p:nvPicPr>
          <p:cNvPr id="20" name="Picture 19">
            <a:extLst>
              <a:ext uri="{FF2B5EF4-FFF2-40B4-BE49-F238E27FC236}">
                <a16:creationId xmlns:a16="http://schemas.microsoft.com/office/drawing/2014/main" id="{8D66739C-E44C-E1AE-6165-30CE36452485}"/>
              </a:ext>
            </a:extLst>
          </p:cNvPr>
          <p:cNvPicPr>
            <a:picLocks noChangeAspect="1"/>
          </p:cNvPicPr>
          <p:nvPr/>
        </p:nvPicPr>
        <p:blipFill>
          <a:blip r:embed="rId3"/>
          <a:stretch>
            <a:fillRect/>
          </a:stretch>
        </p:blipFill>
        <p:spPr>
          <a:xfrm rot="16200000" flipH="1">
            <a:off x="8885312" y="2245916"/>
            <a:ext cx="45719" cy="2026876"/>
          </a:xfrm>
          <a:prstGeom prst="rect">
            <a:avLst/>
          </a:prstGeom>
        </p:spPr>
      </p:pic>
      <p:sp>
        <p:nvSpPr>
          <p:cNvPr id="23" name="TextBox 22">
            <a:extLst>
              <a:ext uri="{FF2B5EF4-FFF2-40B4-BE49-F238E27FC236}">
                <a16:creationId xmlns:a16="http://schemas.microsoft.com/office/drawing/2014/main" id="{99C43AD1-CACA-4D5E-F5E6-FE9F77BBB0D1}"/>
              </a:ext>
            </a:extLst>
          </p:cNvPr>
          <p:cNvSpPr txBox="1"/>
          <p:nvPr/>
        </p:nvSpPr>
        <p:spPr>
          <a:xfrm>
            <a:off x="7533789" y="2776049"/>
            <a:ext cx="1861735" cy="461665"/>
          </a:xfrm>
          <a:prstGeom prst="rect">
            <a:avLst/>
          </a:prstGeom>
          <a:noFill/>
        </p:spPr>
        <p:txBody>
          <a:bodyPr wrap="square">
            <a:spAutoFit/>
          </a:bodyPr>
          <a:lstStyle/>
          <a:p>
            <a:pPr algn="r"/>
            <a:r>
              <a:rPr lang="en-US" sz="1200" b="1" dirty="0">
                <a:solidFill>
                  <a:srgbClr val="1D4E79"/>
                </a:solidFill>
              </a:rPr>
              <a:t>Superior Balinese Human Digital Transformation</a:t>
            </a:r>
          </a:p>
        </p:txBody>
      </p:sp>
      <p:pic>
        <p:nvPicPr>
          <p:cNvPr id="24" name="Picture 23">
            <a:extLst>
              <a:ext uri="{FF2B5EF4-FFF2-40B4-BE49-F238E27FC236}">
                <a16:creationId xmlns:a16="http://schemas.microsoft.com/office/drawing/2014/main" id="{1C29F8ED-7003-779D-6D82-1E6C9683C0D8}"/>
              </a:ext>
            </a:extLst>
          </p:cNvPr>
          <p:cNvPicPr>
            <a:picLocks noChangeAspect="1"/>
          </p:cNvPicPr>
          <p:nvPr/>
        </p:nvPicPr>
        <p:blipFill>
          <a:blip r:embed="rId3"/>
          <a:stretch>
            <a:fillRect/>
          </a:stretch>
        </p:blipFill>
        <p:spPr>
          <a:xfrm rot="5400000" flipH="1" flipV="1">
            <a:off x="8638571" y="4278439"/>
            <a:ext cx="38100" cy="1689100"/>
          </a:xfrm>
          <a:prstGeom prst="rect">
            <a:avLst/>
          </a:prstGeom>
        </p:spPr>
      </p:pic>
      <p:cxnSp>
        <p:nvCxnSpPr>
          <p:cNvPr id="25" name="Straight Connector 24">
            <a:extLst>
              <a:ext uri="{FF2B5EF4-FFF2-40B4-BE49-F238E27FC236}">
                <a16:creationId xmlns:a16="http://schemas.microsoft.com/office/drawing/2014/main" id="{8B85D938-78E4-5547-D024-F98C0DCF7857}"/>
              </a:ext>
            </a:extLst>
          </p:cNvPr>
          <p:cNvCxnSpPr>
            <a:cxnSpLocks/>
            <a:endCxn id="24" idx="0"/>
          </p:cNvCxnSpPr>
          <p:nvPr/>
        </p:nvCxnSpPr>
        <p:spPr>
          <a:xfrm>
            <a:off x="6787982" y="3797908"/>
            <a:ext cx="1025089" cy="1325081"/>
          </a:xfrm>
          <a:prstGeom prst="line">
            <a:avLst/>
          </a:prstGeom>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EE5120F4-8B89-2F98-EBE2-472F2AF4EF7B}"/>
              </a:ext>
            </a:extLst>
          </p:cNvPr>
          <p:cNvSpPr txBox="1"/>
          <p:nvPr/>
        </p:nvSpPr>
        <p:spPr>
          <a:xfrm>
            <a:off x="8134796" y="4656120"/>
            <a:ext cx="2237844" cy="461665"/>
          </a:xfrm>
          <a:prstGeom prst="rect">
            <a:avLst/>
          </a:prstGeom>
          <a:noFill/>
        </p:spPr>
        <p:txBody>
          <a:bodyPr wrap="square">
            <a:spAutoFit/>
          </a:bodyPr>
          <a:lstStyle/>
          <a:p>
            <a:r>
              <a:rPr lang="en-US" sz="1200" b="1" dirty="0">
                <a:solidFill>
                  <a:srgbClr val="1D4E79"/>
                </a:solidFill>
              </a:rPr>
              <a:t>Bali </a:t>
            </a:r>
            <a:r>
              <a:rPr lang="en-US" sz="1200" b="1" dirty="0" err="1">
                <a:solidFill>
                  <a:srgbClr val="1D4E79"/>
                </a:solidFill>
              </a:rPr>
              <a:t>Kerta</a:t>
            </a:r>
            <a:r>
              <a:rPr lang="en-US" sz="1200" b="1" dirty="0">
                <a:solidFill>
                  <a:srgbClr val="1D4E79"/>
                </a:solidFill>
              </a:rPr>
              <a:t> Digital Transformation </a:t>
            </a:r>
          </a:p>
        </p:txBody>
      </p:sp>
      <p:pic>
        <p:nvPicPr>
          <p:cNvPr id="28" name="Picture 27">
            <a:extLst>
              <a:ext uri="{FF2B5EF4-FFF2-40B4-BE49-F238E27FC236}">
                <a16:creationId xmlns:a16="http://schemas.microsoft.com/office/drawing/2014/main" id="{602A239A-AE61-505B-9CED-980172E9AE9C}"/>
              </a:ext>
            </a:extLst>
          </p:cNvPr>
          <p:cNvPicPr>
            <a:picLocks noChangeAspect="1"/>
          </p:cNvPicPr>
          <p:nvPr/>
        </p:nvPicPr>
        <p:blipFill>
          <a:blip r:embed="rId3"/>
          <a:stretch>
            <a:fillRect/>
          </a:stretch>
        </p:blipFill>
        <p:spPr>
          <a:xfrm rot="5400000">
            <a:off x="2667580" y="706843"/>
            <a:ext cx="38100" cy="1689100"/>
          </a:xfrm>
          <a:prstGeom prst="rect">
            <a:avLst/>
          </a:prstGeom>
        </p:spPr>
      </p:pic>
      <p:cxnSp>
        <p:nvCxnSpPr>
          <p:cNvPr id="29" name="Straight Connector 28">
            <a:extLst>
              <a:ext uri="{FF2B5EF4-FFF2-40B4-BE49-F238E27FC236}">
                <a16:creationId xmlns:a16="http://schemas.microsoft.com/office/drawing/2014/main" id="{7E5144F4-32AE-D10D-EFDF-B7CE898DE635}"/>
              </a:ext>
            </a:extLst>
          </p:cNvPr>
          <p:cNvCxnSpPr>
            <a:cxnSpLocks/>
          </p:cNvCxnSpPr>
          <p:nvPr/>
        </p:nvCxnSpPr>
        <p:spPr>
          <a:xfrm flipH="1" flipV="1">
            <a:off x="3521241" y="1541454"/>
            <a:ext cx="1361481" cy="1104879"/>
          </a:xfrm>
          <a:prstGeom prst="line">
            <a:avLst/>
          </a:prstGeom>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8D7C1EDF-C38D-301C-4D51-F844C631CA45}"/>
              </a:ext>
            </a:extLst>
          </p:cNvPr>
          <p:cNvSpPr txBox="1"/>
          <p:nvPr/>
        </p:nvSpPr>
        <p:spPr>
          <a:xfrm>
            <a:off x="1443235" y="1075146"/>
            <a:ext cx="1735206" cy="461665"/>
          </a:xfrm>
          <a:prstGeom prst="rect">
            <a:avLst/>
          </a:prstGeom>
          <a:noFill/>
        </p:spPr>
        <p:txBody>
          <a:bodyPr wrap="square">
            <a:spAutoFit/>
          </a:bodyPr>
          <a:lstStyle/>
          <a:p>
            <a:r>
              <a:rPr lang="en-US" sz="1200" b="1" dirty="0">
                <a:solidFill>
                  <a:srgbClr val="1D4E79"/>
                </a:solidFill>
              </a:rPr>
              <a:t>Digital Transformation of </a:t>
            </a:r>
            <a:r>
              <a:rPr lang="en-US" sz="1200" b="1" dirty="0" err="1">
                <a:solidFill>
                  <a:srgbClr val="1D4E79"/>
                </a:solidFill>
              </a:rPr>
              <a:t>Kerthi</a:t>
            </a:r>
            <a:r>
              <a:rPr lang="en-US" sz="1200" b="1" dirty="0">
                <a:solidFill>
                  <a:srgbClr val="1D4E79"/>
                </a:solidFill>
              </a:rPr>
              <a:t> Bali Economy </a:t>
            </a:r>
          </a:p>
        </p:txBody>
      </p:sp>
      <p:cxnSp>
        <p:nvCxnSpPr>
          <p:cNvPr id="35" name="Straight Connector 34">
            <a:extLst>
              <a:ext uri="{FF2B5EF4-FFF2-40B4-BE49-F238E27FC236}">
                <a16:creationId xmlns:a16="http://schemas.microsoft.com/office/drawing/2014/main" id="{D41B3571-0F04-AB72-B90A-994EC3F05A20}"/>
              </a:ext>
            </a:extLst>
          </p:cNvPr>
          <p:cNvCxnSpPr>
            <a:cxnSpLocks/>
          </p:cNvCxnSpPr>
          <p:nvPr/>
        </p:nvCxnSpPr>
        <p:spPr>
          <a:xfrm flipH="1">
            <a:off x="3293690" y="3335240"/>
            <a:ext cx="1483360" cy="0"/>
          </a:xfrm>
          <a:prstGeom prst="line">
            <a:avLst/>
          </a:prstGeom>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C754570E-54C5-3E64-C111-F38A5A38DD17}"/>
              </a:ext>
            </a:extLst>
          </p:cNvPr>
          <p:cNvSpPr txBox="1"/>
          <p:nvPr/>
        </p:nvSpPr>
        <p:spPr>
          <a:xfrm>
            <a:off x="2229793" y="2804126"/>
            <a:ext cx="1735206" cy="461665"/>
          </a:xfrm>
          <a:prstGeom prst="rect">
            <a:avLst/>
          </a:prstGeom>
          <a:noFill/>
        </p:spPr>
        <p:txBody>
          <a:bodyPr wrap="square">
            <a:spAutoFit/>
          </a:bodyPr>
          <a:lstStyle/>
          <a:p>
            <a:r>
              <a:rPr lang="en-US" sz="1200" b="1" dirty="0">
                <a:solidFill>
                  <a:srgbClr val="1D4E79"/>
                </a:solidFill>
              </a:rPr>
              <a:t>Integrated Bali Digital Transformation</a:t>
            </a:r>
          </a:p>
        </p:txBody>
      </p:sp>
      <p:sp>
        <p:nvSpPr>
          <p:cNvPr id="39" name="TextBox 38">
            <a:extLst>
              <a:ext uri="{FF2B5EF4-FFF2-40B4-BE49-F238E27FC236}">
                <a16:creationId xmlns:a16="http://schemas.microsoft.com/office/drawing/2014/main" id="{EBD41ADE-B39C-37E0-852A-5FEDA73F284D}"/>
              </a:ext>
            </a:extLst>
          </p:cNvPr>
          <p:cNvSpPr txBox="1"/>
          <p:nvPr/>
        </p:nvSpPr>
        <p:spPr>
          <a:xfrm>
            <a:off x="1385606" y="4682606"/>
            <a:ext cx="2307562" cy="461665"/>
          </a:xfrm>
          <a:prstGeom prst="rect">
            <a:avLst/>
          </a:prstGeom>
          <a:noFill/>
        </p:spPr>
        <p:txBody>
          <a:bodyPr wrap="square">
            <a:spAutoFit/>
          </a:bodyPr>
          <a:lstStyle/>
          <a:p>
            <a:pPr algn="r"/>
            <a:r>
              <a:rPr lang="en-US" sz="1200" b="1" dirty="0">
                <a:solidFill>
                  <a:srgbClr val="1D4E79"/>
                </a:solidFill>
              </a:rPr>
              <a:t>Bali's Digital Transformation as a Centre of World </a:t>
            </a:r>
            <a:r>
              <a:rPr lang="en-US" sz="1200" b="1" dirty="0" err="1">
                <a:solidFill>
                  <a:srgbClr val="1D4E79"/>
                </a:solidFill>
              </a:rPr>
              <a:t>Civilisation</a:t>
            </a:r>
            <a:endParaRPr lang="en-US" sz="1200" b="1" dirty="0">
              <a:solidFill>
                <a:srgbClr val="1D4E79"/>
              </a:solidFill>
            </a:endParaRPr>
          </a:p>
        </p:txBody>
      </p:sp>
      <p:pic>
        <p:nvPicPr>
          <p:cNvPr id="40" name="Picture 39">
            <a:extLst>
              <a:ext uri="{FF2B5EF4-FFF2-40B4-BE49-F238E27FC236}">
                <a16:creationId xmlns:a16="http://schemas.microsoft.com/office/drawing/2014/main" id="{D09B958C-A8A9-8DF4-480F-F758A77DD20A}"/>
              </a:ext>
            </a:extLst>
          </p:cNvPr>
          <p:cNvPicPr>
            <a:picLocks noChangeAspect="1"/>
          </p:cNvPicPr>
          <p:nvPr/>
        </p:nvPicPr>
        <p:blipFill>
          <a:blip r:embed="rId3"/>
          <a:stretch>
            <a:fillRect/>
          </a:stretch>
        </p:blipFill>
        <p:spPr>
          <a:xfrm rot="5400000">
            <a:off x="2969942" y="4176909"/>
            <a:ext cx="45719" cy="2026876"/>
          </a:xfrm>
          <a:prstGeom prst="rect">
            <a:avLst/>
          </a:prstGeom>
        </p:spPr>
      </p:pic>
      <p:cxnSp>
        <p:nvCxnSpPr>
          <p:cNvPr id="42" name="Straight Connector 41">
            <a:extLst>
              <a:ext uri="{FF2B5EF4-FFF2-40B4-BE49-F238E27FC236}">
                <a16:creationId xmlns:a16="http://schemas.microsoft.com/office/drawing/2014/main" id="{9B040175-730D-8D73-7050-37166A823A88}"/>
              </a:ext>
            </a:extLst>
          </p:cNvPr>
          <p:cNvCxnSpPr>
            <a:cxnSpLocks/>
          </p:cNvCxnSpPr>
          <p:nvPr/>
        </p:nvCxnSpPr>
        <p:spPr>
          <a:xfrm flipV="1">
            <a:off x="6598050" y="1433493"/>
            <a:ext cx="1097942" cy="1111713"/>
          </a:xfrm>
          <a:prstGeom prst="line">
            <a:avLst/>
          </a:prstGeom>
        </p:spPr>
        <p:style>
          <a:lnRef idx="1">
            <a:schemeClr val="accent2"/>
          </a:lnRef>
          <a:fillRef idx="0">
            <a:schemeClr val="accent2"/>
          </a:fillRef>
          <a:effectRef idx="0">
            <a:schemeClr val="accent2"/>
          </a:effectRef>
          <a:fontRef idx="minor">
            <a:schemeClr val="tx1"/>
          </a:fontRef>
        </p:style>
      </p:cxnSp>
      <p:pic>
        <p:nvPicPr>
          <p:cNvPr id="45" name="Picture 44" descr="A hand holding a coin&#10;&#10;Description automatically generated">
            <a:extLst>
              <a:ext uri="{FF2B5EF4-FFF2-40B4-BE49-F238E27FC236}">
                <a16:creationId xmlns:a16="http://schemas.microsoft.com/office/drawing/2014/main" id="{CFFDE2BD-BAC8-8CDC-45C0-C61168A5CE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0405" y="1040870"/>
            <a:ext cx="379170" cy="379170"/>
          </a:xfrm>
          <a:prstGeom prst="rect">
            <a:avLst/>
          </a:prstGeom>
        </p:spPr>
      </p:pic>
      <p:pic>
        <p:nvPicPr>
          <p:cNvPr id="46" name="Picture 45" descr="A blue and black logo&#10;&#10;Description automatically generated">
            <a:extLst>
              <a:ext uri="{FF2B5EF4-FFF2-40B4-BE49-F238E27FC236}">
                <a16:creationId xmlns:a16="http://schemas.microsoft.com/office/drawing/2014/main" id="{61660354-0C8F-371D-9077-3F064309D8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5920" y="2815525"/>
            <a:ext cx="376057" cy="376057"/>
          </a:xfrm>
          <a:prstGeom prst="rect">
            <a:avLst/>
          </a:prstGeom>
        </p:spPr>
      </p:pic>
      <p:cxnSp>
        <p:nvCxnSpPr>
          <p:cNvPr id="49" name="Straight Connector 48">
            <a:extLst>
              <a:ext uri="{FF2B5EF4-FFF2-40B4-BE49-F238E27FC236}">
                <a16:creationId xmlns:a16="http://schemas.microsoft.com/office/drawing/2014/main" id="{4E70856B-843D-EA6A-47A0-8D2757AC2987}"/>
              </a:ext>
            </a:extLst>
          </p:cNvPr>
          <p:cNvCxnSpPr>
            <a:cxnSpLocks/>
          </p:cNvCxnSpPr>
          <p:nvPr/>
        </p:nvCxnSpPr>
        <p:spPr>
          <a:xfrm flipH="1">
            <a:off x="7141064" y="3245466"/>
            <a:ext cx="750327" cy="4064"/>
          </a:xfrm>
          <a:prstGeom prst="line">
            <a:avLst/>
          </a:prstGeom>
        </p:spPr>
        <p:style>
          <a:lnRef idx="1">
            <a:schemeClr val="accent2"/>
          </a:lnRef>
          <a:fillRef idx="0">
            <a:schemeClr val="accent2"/>
          </a:fillRef>
          <a:effectRef idx="0">
            <a:schemeClr val="accent2"/>
          </a:effectRef>
          <a:fontRef idx="minor">
            <a:schemeClr val="tx1"/>
          </a:fontRef>
        </p:style>
      </p:cxnSp>
      <p:pic>
        <p:nvPicPr>
          <p:cNvPr id="51" name="Picture 50" descr="A blue line drawing of a hand pointing at people&#10;&#10;Description automatically generated">
            <a:extLst>
              <a:ext uri="{FF2B5EF4-FFF2-40B4-BE49-F238E27FC236}">
                <a16:creationId xmlns:a16="http://schemas.microsoft.com/office/drawing/2014/main" id="{D7D8F9F0-38E0-4AAF-C589-37023FD9AA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5463" y="2772940"/>
            <a:ext cx="404126" cy="404126"/>
          </a:xfrm>
          <a:prstGeom prst="rect">
            <a:avLst/>
          </a:prstGeom>
        </p:spPr>
      </p:pic>
      <p:pic>
        <p:nvPicPr>
          <p:cNvPr id="53" name="Picture 52" descr="A blue brain with lines and dots&#10;&#10;Description automatically generated">
            <a:extLst>
              <a:ext uri="{FF2B5EF4-FFF2-40B4-BE49-F238E27FC236}">
                <a16:creationId xmlns:a16="http://schemas.microsoft.com/office/drawing/2014/main" id="{91A99897-1978-D961-A133-B7640F1BD3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1394" y="4730157"/>
            <a:ext cx="324755" cy="324755"/>
          </a:xfrm>
          <a:prstGeom prst="rect">
            <a:avLst/>
          </a:prstGeom>
        </p:spPr>
      </p:pic>
      <p:pic>
        <p:nvPicPr>
          <p:cNvPr id="55" name="Picture 54" descr="A blue line drawing of a head with a brain&#10;&#10;Description automatically generated">
            <a:extLst>
              <a:ext uri="{FF2B5EF4-FFF2-40B4-BE49-F238E27FC236}">
                <a16:creationId xmlns:a16="http://schemas.microsoft.com/office/drawing/2014/main" id="{DDDF9680-1FD0-D7E9-D0B4-AB80199240A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3683077" y="4707546"/>
            <a:ext cx="372784" cy="372784"/>
          </a:xfrm>
          <a:prstGeom prst="rect">
            <a:avLst/>
          </a:prstGeom>
        </p:spPr>
      </p:pic>
      <p:sp>
        <p:nvSpPr>
          <p:cNvPr id="56" name="TextBox 55">
            <a:extLst>
              <a:ext uri="{FF2B5EF4-FFF2-40B4-BE49-F238E27FC236}">
                <a16:creationId xmlns:a16="http://schemas.microsoft.com/office/drawing/2014/main" id="{BCF0C404-0271-7688-441E-2FD8E7602F1B}"/>
              </a:ext>
            </a:extLst>
          </p:cNvPr>
          <p:cNvSpPr txBox="1"/>
          <p:nvPr/>
        </p:nvSpPr>
        <p:spPr>
          <a:xfrm>
            <a:off x="7675918" y="1491137"/>
            <a:ext cx="2787710" cy="1107996"/>
          </a:xfrm>
          <a:prstGeom prst="rect">
            <a:avLst/>
          </a:prstGeom>
          <a:noFill/>
        </p:spPr>
        <p:txBody>
          <a:bodyPr wrap="square" rtlCol="0">
            <a:spAutoFit/>
          </a:bodyPr>
          <a:lstStyle/>
          <a:p>
            <a:pPr marL="228600" indent="-228600">
              <a:buFont typeface="+mj-lt"/>
              <a:buAutoNum type="arabicPeriod"/>
            </a:pPr>
            <a:r>
              <a:rPr lang="en-US" sz="1100" dirty="0"/>
              <a:t>Digital Village </a:t>
            </a:r>
          </a:p>
          <a:p>
            <a:pPr marL="228600" indent="-228600">
              <a:buFont typeface="+mj-lt"/>
              <a:buAutoNum type="arabicPeriod"/>
            </a:pPr>
            <a:r>
              <a:rPr lang="en-US" sz="1100" dirty="0"/>
              <a:t>Digital Indigenous Village</a:t>
            </a:r>
          </a:p>
          <a:p>
            <a:pPr marL="228600" indent="-228600">
              <a:buFont typeface="+mj-lt"/>
              <a:buAutoNum type="arabicPeriod"/>
            </a:pPr>
            <a:r>
              <a:rPr lang="en-US" sz="1100" dirty="0"/>
              <a:t>Smart LPD</a:t>
            </a:r>
          </a:p>
          <a:p>
            <a:pPr marL="228600" indent="-228600">
              <a:buFont typeface="+mj-lt"/>
              <a:buAutoNum type="arabicPeriod"/>
            </a:pPr>
            <a:r>
              <a:rPr lang="en-US" sz="1100" dirty="0"/>
              <a:t>Integrated </a:t>
            </a:r>
            <a:r>
              <a:rPr lang="en-US" sz="1100" dirty="0" err="1"/>
              <a:t>Bumdes</a:t>
            </a:r>
            <a:r>
              <a:rPr lang="en-US" sz="1100" dirty="0"/>
              <a:t> and </a:t>
            </a:r>
            <a:r>
              <a:rPr lang="en-US" sz="1100" dirty="0" err="1"/>
              <a:t>Bupda</a:t>
            </a:r>
            <a:endParaRPr lang="en-US" sz="1100" dirty="0"/>
          </a:p>
          <a:p>
            <a:pPr marL="228600" indent="-228600">
              <a:buFont typeface="+mj-lt"/>
              <a:buAutoNum type="arabicPeriod"/>
            </a:pPr>
            <a:r>
              <a:rPr lang="en-US" sz="1100" dirty="0"/>
              <a:t>Sad </a:t>
            </a:r>
            <a:r>
              <a:rPr lang="en-US" sz="1100" dirty="0" err="1"/>
              <a:t>Kerthi</a:t>
            </a:r>
            <a:r>
              <a:rPr lang="en-US" sz="1100" dirty="0"/>
              <a:t> </a:t>
            </a:r>
            <a:r>
              <a:rPr lang="en-US" sz="1100" dirty="0" err="1"/>
              <a:t>Semesta</a:t>
            </a:r>
            <a:r>
              <a:rPr lang="en-US" sz="1100" dirty="0"/>
              <a:t> Bali Data Collection </a:t>
            </a:r>
          </a:p>
          <a:p>
            <a:pPr marL="228600" indent="-228600">
              <a:buFont typeface="+mj-lt"/>
              <a:buAutoNum type="arabicPeriod"/>
            </a:pPr>
            <a:r>
              <a:rPr lang="en-US" sz="1100" dirty="0"/>
              <a:t>Krama Bali Welfare and Happiness Index </a:t>
            </a:r>
          </a:p>
        </p:txBody>
      </p:sp>
      <p:sp>
        <p:nvSpPr>
          <p:cNvPr id="57" name="TextBox 56">
            <a:extLst>
              <a:ext uri="{FF2B5EF4-FFF2-40B4-BE49-F238E27FC236}">
                <a16:creationId xmlns:a16="http://schemas.microsoft.com/office/drawing/2014/main" id="{10F05198-FDEE-AD64-C28D-6772A0738335}"/>
              </a:ext>
            </a:extLst>
          </p:cNvPr>
          <p:cNvSpPr txBox="1"/>
          <p:nvPr/>
        </p:nvSpPr>
        <p:spPr>
          <a:xfrm>
            <a:off x="7684908" y="3360047"/>
            <a:ext cx="3119386" cy="1107996"/>
          </a:xfrm>
          <a:prstGeom prst="rect">
            <a:avLst/>
          </a:prstGeom>
          <a:noFill/>
        </p:spPr>
        <p:txBody>
          <a:bodyPr wrap="square" rtlCol="0">
            <a:spAutoFit/>
          </a:bodyPr>
          <a:lstStyle/>
          <a:p>
            <a:pPr marL="228600" indent="-228600">
              <a:buFont typeface="+mj-lt"/>
              <a:buAutoNum type="arabicPeriod"/>
            </a:pPr>
            <a:r>
              <a:rPr lang="en-US" sz="1100" dirty="0"/>
              <a:t>Digitalization of the Education Sector </a:t>
            </a:r>
          </a:p>
          <a:p>
            <a:pPr marL="228600" indent="-228600">
              <a:buFont typeface="+mj-lt"/>
              <a:buAutoNum type="arabicPeriod"/>
            </a:pPr>
            <a:r>
              <a:rPr lang="en-US" sz="1100" dirty="0"/>
              <a:t>Certified Krama Bali Online Training</a:t>
            </a:r>
          </a:p>
          <a:p>
            <a:pPr marL="228600" indent="-228600">
              <a:buFont typeface="+mj-lt"/>
              <a:buAutoNum type="arabicPeriod"/>
            </a:pPr>
            <a:r>
              <a:rPr lang="en-US" sz="1100" b="1" dirty="0"/>
              <a:t>Digital Fab Lab </a:t>
            </a:r>
          </a:p>
          <a:p>
            <a:pPr marL="228600" indent="-228600">
              <a:buFont typeface="+mj-lt"/>
              <a:buAutoNum type="arabicPeriod"/>
            </a:pPr>
            <a:r>
              <a:rPr lang="en-US" sz="1100" dirty="0"/>
              <a:t>Digital Area Development </a:t>
            </a:r>
          </a:p>
          <a:p>
            <a:pPr marL="228600" indent="-228600">
              <a:buFont typeface="+mj-lt"/>
              <a:buAutoNum type="arabicPeriod"/>
            </a:pPr>
            <a:r>
              <a:rPr lang="en-US" sz="1100" dirty="0"/>
              <a:t>Strengthening and Accelerating Digital Literacy </a:t>
            </a:r>
          </a:p>
          <a:p>
            <a:pPr marL="228600" indent="-228600">
              <a:buFont typeface="+mj-lt"/>
              <a:buAutoNum type="arabicPeriod"/>
            </a:pPr>
            <a:r>
              <a:rPr lang="en-US" sz="1100" dirty="0"/>
              <a:t>Digital Community and Start-Up Strengthening</a:t>
            </a:r>
          </a:p>
        </p:txBody>
      </p:sp>
      <p:sp>
        <p:nvSpPr>
          <p:cNvPr id="58" name="TextBox 57">
            <a:extLst>
              <a:ext uri="{FF2B5EF4-FFF2-40B4-BE49-F238E27FC236}">
                <a16:creationId xmlns:a16="http://schemas.microsoft.com/office/drawing/2014/main" id="{AE294411-6737-CBA7-0349-C9C05B9A4BD4}"/>
              </a:ext>
            </a:extLst>
          </p:cNvPr>
          <p:cNvSpPr txBox="1"/>
          <p:nvPr/>
        </p:nvSpPr>
        <p:spPr>
          <a:xfrm>
            <a:off x="7814315" y="5184371"/>
            <a:ext cx="3119386" cy="1107996"/>
          </a:xfrm>
          <a:prstGeom prst="rect">
            <a:avLst/>
          </a:prstGeom>
          <a:noFill/>
        </p:spPr>
        <p:txBody>
          <a:bodyPr wrap="square" rtlCol="0">
            <a:spAutoFit/>
          </a:bodyPr>
          <a:lstStyle/>
          <a:p>
            <a:pPr marL="228600" indent="-228600">
              <a:buFont typeface="+mj-lt"/>
              <a:buAutoNum type="arabicPeriod"/>
            </a:pPr>
            <a:r>
              <a:rPr lang="en-US" sz="1100" dirty="0"/>
              <a:t>Krama Bali </a:t>
            </a:r>
            <a:r>
              <a:rPr lang="en-US" sz="1100" dirty="0" err="1"/>
              <a:t>Sehat</a:t>
            </a:r>
            <a:r>
              <a:rPr lang="en-US" sz="1100" dirty="0"/>
              <a:t> Digital Service </a:t>
            </a:r>
          </a:p>
          <a:p>
            <a:pPr marL="228600" indent="-228600">
              <a:buFont typeface="+mj-lt"/>
              <a:buAutoNum type="arabicPeriod"/>
            </a:pPr>
            <a:r>
              <a:rPr lang="en-US" sz="1100" dirty="0"/>
              <a:t>Safe Bali Digital Service</a:t>
            </a:r>
          </a:p>
          <a:p>
            <a:pPr marL="228600" indent="-228600">
              <a:buFont typeface="+mj-lt"/>
              <a:buAutoNum type="arabicPeriod"/>
            </a:pPr>
            <a:r>
              <a:rPr lang="en-US" sz="1100" dirty="0"/>
              <a:t>Environment Digital Service</a:t>
            </a:r>
          </a:p>
          <a:p>
            <a:pPr marL="228600" indent="-228600">
              <a:buFont typeface="+mj-lt"/>
              <a:buAutoNum type="arabicPeriod"/>
            </a:pPr>
            <a:r>
              <a:rPr lang="en-US" sz="1100" dirty="0"/>
              <a:t>Social Security Digital Service </a:t>
            </a:r>
          </a:p>
          <a:p>
            <a:pPr marL="228600" indent="-228600">
              <a:buFont typeface="+mj-lt"/>
              <a:buAutoNum type="arabicPeriod"/>
            </a:pPr>
            <a:r>
              <a:rPr lang="en-US" sz="1100" dirty="0" err="1"/>
              <a:t>Labour</a:t>
            </a:r>
            <a:r>
              <a:rPr lang="en-US" sz="1100" dirty="0"/>
              <a:t> Digital Service </a:t>
            </a:r>
          </a:p>
          <a:p>
            <a:pPr marL="228600" indent="-228600">
              <a:buFont typeface="+mj-lt"/>
              <a:buAutoNum type="arabicPeriod"/>
            </a:pPr>
            <a:r>
              <a:rPr lang="en-US" sz="1100" dirty="0"/>
              <a:t>Democracy and Law Digital Service</a:t>
            </a:r>
          </a:p>
        </p:txBody>
      </p:sp>
      <p:sp>
        <p:nvSpPr>
          <p:cNvPr id="60" name="TextBox 59">
            <a:extLst>
              <a:ext uri="{FF2B5EF4-FFF2-40B4-BE49-F238E27FC236}">
                <a16:creationId xmlns:a16="http://schemas.microsoft.com/office/drawing/2014/main" id="{24BEB420-8DAF-4C35-8DD0-0FFD5097BFC3}"/>
              </a:ext>
            </a:extLst>
          </p:cNvPr>
          <p:cNvSpPr txBox="1"/>
          <p:nvPr/>
        </p:nvSpPr>
        <p:spPr>
          <a:xfrm>
            <a:off x="628228" y="1534724"/>
            <a:ext cx="3000964" cy="1277273"/>
          </a:xfrm>
          <a:prstGeom prst="rect">
            <a:avLst/>
          </a:prstGeom>
          <a:noFill/>
        </p:spPr>
        <p:txBody>
          <a:bodyPr wrap="square" rtlCol="0">
            <a:spAutoFit/>
          </a:bodyPr>
          <a:lstStyle/>
          <a:p>
            <a:pPr marL="228600" indent="-228600">
              <a:buFont typeface="+mj-lt"/>
              <a:buAutoNum type="arabicPeriod"/>
            </a:pPr>
            <a:r>
              <a:rPr lang="en-US" sz="1100" dirty="0"/>
              <a:t>Agriculture Digitalization </a:t>
            </a:r>
          </a:p>
          <a:p>
            <a:pPr marL="228600" indent="-228600">
              <a:buFont typeface="+mj-lt"/>
              <a:buAutoNum type="arabicPeriod"/>
            </a:pPr>
            <a:r>
              <a:rPr lang="en-US" sz="1100" dirty="0"/>
              <a:t>Digitalization of Marine and Fisheries</a:t>
            </a:r>
          </a:p>
          <a:p>
            <a:pPr marL="228600" indent="-228600">
              <a:buFont typeface="+mj-lt"/>
              <a:buAutoNum type="arabicPeriod"/>
            </a:pPr>
            <a:r>
              <a:rPr lang="en-US" sz="1100" dirty="0"/>
              <a:t>Digitalization of Industry </a:t>
            </a:r>
          </a:p>
          <a:p>
            <a:pPr marL="228600" indent="-228600">
              <a:buFont typeface="+mj-lt"/>
              <a:buAutoNum type="arabicPeriod"/>
            </a:pPr>
            <a:r>
              <a:rPr lang="en-US" sz="1100" dirty="0"/>
              <a:t>Digitalization of SMEs, MSMEs, and Cooperatives</a:t>
            </a:r>
          </a:p>
          <a:p>
            <a:pPr marL="228600" indent="-228600">
              <a:buFont typeface="+mj-lt"/>
              <a:buAutoNum type="arabicPeriod"/>
            </a:pPr>
            <a:r>
              <a:rPr lang="en-US" sz="1100" dirty="0"/>
              <a:t>Digitalization of Creative and Digital Economy </a:t>
            </a:r>
          </a:p>
          <a:p>
            <a:pPr marL="228600" indent="-228600">
              <a:buFont typeface="+mj-lt"/>
              <a:buAutoNum type="arabicPeriod"/>
            </a:pPr>
            <a:r>
              <a:rPr lang="en-US" sz="1100" dirty="0"/>
              <a:t>Digital Tourism</a:t>
            </a:r>
          </a:p>
        </p:txBody>
      </p:sp>
      <p:sp>
        <p:nvSpPr>
          <p:cNvPr id="62" name="TextBox 61">
            <a:extLst>
              <a:ext uri="{FF2B5EF4-FFF2-40B4-BE49-F238E27FC236}">
                <a16:creationId xmlns:a16="http://schemas.microsoft.com/office/drawing/2014/main" id="{602B2886-2B54-B730-0A56-608CEAEA1BB2}"/>
              </a:ext>
            </a:extLst>
          </p:cNvPr>
          <p:cNvSpPr txBox="1"/>
          <p:nvPr/>
        </p:nvSpPr>
        <p:spPr>
          <a:xfrm>
            <a:off x="1679952" y="3373388"/>
            <a:ext cx="3656946" cy="1107996"/>
          </a:xfrm>
          <a:prstGeom prst="rect">
            <a:avLst/>
          </a:prstGeom>
          <a:noFill/>
        </p:spPr>
        <p:txBody>
          <a:bodyPr wrap="square" rtlCol="0">
            <a:spAutoFit/>
          </a:bodyPr>
          <a:lstStyle/>
          <a:p>
            <a:pPr marL="228600" indent="-228600">
              <a:buFont typeface="+mj-lt"/>
              <a:buAutoNum type="arabicPeriod"/>
            </a:pPr>
            <a:r>
              <a:rPr lang="en-US" sz="1100" dirty="0"/>
              <a:t>Intelligent Transport System</a:t>
            </a:r>
          </a:p>
          <a:p>
            <a:pPr marL="228600" indent="-228600">
              <a:buFont typeface="+mj-lt"/>
              <a:buAutoNum type="arabicPeriod"/>
            </a:pPr>
            <a:r>
              <a:rPr lang="en-US" sz="1100" dirty="0"/>
              <a:t>Financial Technology </a:t>
            </a:r>
          </a:p>
          <a:p>
            <a:pPr marL="228600" indent="-228600">
              <a:buFont typeface="+mj-lt"/>
              <a:buAutoNum type="arabicPeriod"/>
            </a:pPr>
            <a:r>
              <a:rPr lang="en-US" sz="1100" dirty="0"/>
              <a:t>Bali Digital Market </a:t>
            </a:r>
          </a:p>
          <a:p>
            <a:pPr marL="228600" indent="-228600">
              <a:buFont typeface="+mj-lt"/>
              <a:buAutoNum type="arabicPeriod"/>
            </a:pPr>
            <a:r>
              <a:rPr lang="en-US" sz="1100" dirty="0"/>
              <a:t>Krama Bali Online Transport </a:t>
            </a:r>
          </a:p>
          <a:p>
            <a:pPr marL="228600" indent="-228600">
              <a:buFont typeface="+mj-lt"/>
              <a:buAutoNum type="arabicPeriod"/>
            </a:pPr>
            <a:r>
              <a:rPr lang="en-US" sz="1100" dirty="0"/>
              <a:t>Bali Media Centre</a:t>
            </a:r>
          </a:p>
          <a:p>
            <a:pPr marL="228600" indent="-228600">
              <a:buFont typeface="+mj-lt"/>
              <a:buAutoNum type="arabicPeriod"/>
            </a:pPr>
            <a:r>
              <a:rPr lang="en-US" sz="1100" dirty="0"/>
              <a:t>Strengthening the Quality of Digital Infrastructure </a:t>
            </a:r>
          </a:p>
        </p:txBody>
      </p:sp>
      <p:sp>
        <p:nvSpPr>
          <p:cNvPr id="63" name="TextBox 62">
            <a:extLst>
              <a:ext uri="{FF2B5EF4-FFF2-40B4-BE49-F238E27FC236}">
                <a16:creationId xmlns:a16="http://schemas.microsoft.com/office/drawing/2014/main" id="{49074A0B-3A2E-1B7B-F7C0-72A57A39AE7E}"/>
              </a:ext>
            </a:extLst>
          </p:cNvPr>
          <p:cNvSpPr txBox="1"/>
          <p:nvPr/>
        </p:nvSpPr>
        <p:spPr>
          <a:xfrm>
            <a:off x="2001983" y="5231428"/>
            <a:ext cx="2476013" cy="1107996"/>
          </a:xfrm>
          <a:prstGeom prst="rect">
            <a:avLst/>
          </a:prstGeom>
          <a:noFill/>
        </p:spPr>
        <p:txBody>
          <a:bodyPr wrap="square" rtlCol="0">
            <a:spAutoFit/>
          </a:bodyPr>
          <a:lstStyle/>
          <a:p>
            <a:pPr marL="228600" indent="-228600">
              <a:buFont typeface="+mj-lt"/>
              <a:buAutoNum type="arabicPeriod"/>
            </a:pPr>
            <a:r>
              <a:rPr lang="en-US" sz="1100" dirty="0"/>
              <a:t>Bali Digital Museum of Culture </a:t>
            </a:r>
          </a:p>
          <a:p>
            <a:pPr marL="228600" indent="-228600">
              <a:buFont typeface="+mj-lt"/>
              <a:buAutoNum type="arabicPeriod"/>
            </a:pPr>
            <a:r>
              <a:rPr lang="en-US" sz="1100" dirty="0"/>
              <a:t>Bali Culture Metaverse </a:t>
            </a:r>
          </a:p>
          <a:p>
            <a:pPr marL="228600" indent="-228600">
              <a:buFont typeface="+mj-lt"/>
              <a:buAutoNum type="arabicPeriod"/>
            </a:pPr>
            <a:r>
              <a:rPr lang="en-US" sz="1100" dirty="0"/>
              <a:t>Bali Culture Live Event </a:t>
            </a:r>
          </a:p>
          <a:p>
            <a:pPr marL="228600" indent="-228600">
              <a:buFont typeface="+mj-lt"/>
              <a:buAutoNum type="arabicPeriod"/>
            </a:pPr>
            <a:r>
              <a:rPr lang="en-US" sz="1100" dirty="0"/>
              <a:t>Big Data </a:t>
            </a:r>
            <a:r>
              <a:rPr lang="en-US" sz="1100" dirty="0" err="1"/>
              <a:t>Ceraken</a:t>
            </a:r>
            <a:r>
              <a:rPr lang="en-US" sz="1100" dirty="0"/>
              <a:t> Bali Culture </a:t>
            </a:r>
          </a:p>
          <a:p>
            <a:pPr marL="228600" indent="-228600">
              <a:buFont typeface="+mj-lt"/>
              <a:buAutoNum type="arabicPeriod"/>
            </a:pPr>
            <a:r>
              <a:rPr lang="en-US" sz="1100" dirty="0"/>
              <a:t>Digitalization of Subak Area</a:t>
            </a:r>
          </a:p>
          <a:p>
            <a:pPr marL="228600" indent="-228600">
              <a:buFont typeface="+mj-lt"/>
              <a:buAutoNum type="arabicPeriod"/>
            </a:pPr>
            <a:r>
              <a:rPr lang="en-US" sz="1100" dirty="0"/>
              <a:t>New Era Integrated Bali Website</a:t>
            </a:r>
          </a:p>
        </p:txBody>
      </p:sp>
      <p:sp>
        <p:nvSpPr>
          <p:cNvPr id="8" name="Rectangle 7">
            <a:extLst>
              <a:ext uri="{FF2B5EF4-FFF2-40B4-BE49-F238E27FC236}">
                <a16:creationId xmlns:a16="http://schemas.microsoft.com/office/drawing/2014/main" id="{39E6EAD6-8693-604B-CB71-1487A0B05B57}"/>
              </a:ext>
            </a:extLst>
          </p:cNvPr>
          <p:cNvSpPr/>
          <p:nvPr/>
        </p:nvSpPr>
        <p:spPr>
          <a:xfrm>
            <a:off x="7703487" y="3710441"/>
            <a:ext cx="1449612" cy="224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5F13A06-D66B-C21E-314D-54F61020C926}"/>
              </a:ext>
            </a:extLst>
          </p:cNvPr>
          <p:cNvCxnSpPr>
            <a:cxnSpLocks/>
          </p:cNvCxnSpPr>
          <p:nvPr/>
        </p:nvCxnSpPr>
        <p:spPr>
          <a:xfrm flipV="1">
            <a:off x="9139669" y="3286542"/>
            <a:ext cx="1118922" cy="5558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38657B7-8718-3B1A-4AC2-F1E7145F8EE7}"/>
              </a:ext>
            </a:extLst>
          </p:cNvPr>
          <p:cNvGrpSpPr/>
          <p:nvPr/>
        </p:nvGrpSpPr>
        <p:grpSpPr>
          <a:xfrm>
            <a:off x="10372639" y="2545206"/>
            <a:ext cx="1672479" cy="956799"/>
            <a:chOff x="10372640" y="2838429"/>
            <a:chExt cx="1209760" cy="663576"/>
          </a:xfrm>
        </p:grpSpPr>
        <p:sp>
          <p:nvSpPr>
            <p:cNvPr id="47" name="Rectangle 46">
              <a:extLst>
                <a:ext uri="{FF2B5EF4-FFF2-40B4-BE49-F238E27FC236}">
                  <a16:creationId xmlns:a16="http://schemas.microsoft.com/office/drawing/2014/main" id="{E3411220-D95A-3786-EC30-F9ECB25AFE2F}"/>
                </a:ext>
              </a:extLst>
            </p:cNvPr>
            <p:cNvSpPr/>
            <p:nvPr/>
          </p:nvSpPr>
          <p:spPr>
            <a:xfrm>
              <a:off x="10372640" y="2838429"/>
              <a:ext cx="1209760" cy="663576"/>
            </a:xfrm>
            <a:prstGeom prst="rect">
              <a:avLst/>
            </a:prstGeom>
            <a:solidFill>
              <a:srgbClr val="1D4E7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28D9B49-C6C6-A478-BE14-45F4A6B053DD}"/>
                </a:ext>
              </a:extLst>
            </p:cNvPr>
            <p:cNvSpPr txBox="1"/>
            <p:nvPr/>
          </p:nvSpPr>
          <p:spPr>
            <a:xfrm>
              <a:off x="10453120" y="2875829"/>
              <a:ext cx="1018866" cy="576328"/>
            </a:xfrm>
            <a:prstGeom prst="rect">
              <a:avLst/>
            </a:prstGeom>
            <a:noFill/>
          </p:spPr>
          <p:txBody>
            <a:bodyPr wrap="square">
              <a:spAutoFit/>
            </a:bodyPr>
            <a:lstStyle/>
            <a:p>
              <a:pPr algn="ctr"/>
              <a:r>
                <a:rPr lang="en-US" sz="2400" b="1" dirty="0">
                  <a:solidFill>
                    <a:schemeClr val="bg1"/>
                  </a:solidFill>
                </a:rPr>
                <a:t>Digital Fab Lab </a:t>
              </a:r>
              <a:endParaRPr lang="en-US" sz="2400" dirty="0">
                <a:solidFill>
                  <a:schemeClr val="bg1"/>
                </a:solidFill>
              </a:endParaRPr>
            </a:p>
          </p:txBody>
        </p:sp>
      </p:grpSp>
      <p:pic>
        <p:nvPicPr>
          <p:cNvPr id="43" name="Picture 42" descr="A logo with two horses and a red and blue shield&#10;&#10;Description automatically generated">
            <a:extLst>
              <a:ext uri="{FF2B5EF4-FFF2-40B4-BE49-F238E27FC236}">
                <a16:creationId xmlns:a16="http://schemas.microsoft.com/office/drawing/2014/main" id="{9160435B-A345-8D45-9E11-6147986410D4}"/>
              </a:ext>
            </a:extLst>
          </p:cNvPr>
          <p:cNvPicPr>
            <a:picLocks noChangeAspect="1"/>
          </p:cNvPicPr>
          <p:nvPr/>
        </p:nvPicPr>
        <p:blipFill>
          <a:blip r:embed="rId10"/>
          <a:stretch>
            <a:fillRect/>
          </a:stretch>
        </p:blipFill>
        <p:spPr>
          <a:xfrm>
            <a:off x="10115880" y="68932"/>
            <a:ext cx="551599" cy="551599"/>
          </a:xfrm>
          <a:prstGeom prst="rect">
            <a:avLst/>
          </a:prstGeom>
        </p:spPr>
      </p:pic>
      <p:sp>
        <p:nvSpPr>
          <p:cNvPr id="44" name="Google Shape;287;p9">
            <a:extLst>
              <a:ext uri="{FF2B5EF4-FFF2-40B4-BE49-F238E27FC236}">
                <a16:creationId xmlns:a16="http://schemas.microsoft.com/office/drawing/2014/main" id="{E7DC33E7-BE70-4144-81E2-AC665556CFC7}"/>
              </a:ext>
            </a:extLst>
          </p:cNvPr>
          <p:cNvSpPr/>
          <p:nvPr/>
        </p:nvSpPr>
        <p:spPr>
          <a:xfrm flipH="1">
            <a:off x="-16419" y="270457"/>
            <a:ext cx="205965" cy="65399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435944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0AB75-0A52-E14F-A59A-A16444725B82}"/>
              </a:ext>
            </a:extLst>
          </p:cNvPr>
          <p:cNvSpPr txBox="1"/>
          <p:nvPr/>
        </p:nvSpPr>
        <p:spPr>
          <a:xfrm>
            <a:off x="1822271" y="1095186"/>
            <a:ext cx="2723605" cy="369332"/>
          </a:xfrm>
          <a:prstGeom prst="rect">
            <a:avLst/>
          </a:prstGeom>
          <a:noFill/>
        </p:spPr>
        <p:txBody>
          <a:bodyPr wrap="square">
            <a:spAutoFit/>
          </a:bodyPr>
          <a:lstStyle/>
          <a:p>
            <a:r>
              <a:rPr lang="en-ID" b="1" i="0" cap="all" dirty="0">
                <a:effectLst/>
                <a:latin typeface="Montserrat" pitchFamily="2" charset="77"/>
              </a:rPr>
              <a:t>CHAIRMAN</a:t>
            </a:r>
          </a:p>
        </p:txBody>
      </p:sp>
      <p:pic>
        <p:nvPicPr>
          <p:cNvPr id="1026" name="Picture 2" descr="Frame 313(1)">
            <a:extLst>
              <a:ext uri="{FF2B5EF4-FFF2-40B4-BE49-F238E27FC236}">
                <a16:creationId xmlns:a16="http://schemas.microsoft.com/office/drawing/2014/main" id="{7DF5F69F-14A8-7F49-B9FF-97C63F46B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45" y="855950"/>
            <a:ext cx="834299" cy="11778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D9F90AD-F5BB-EA49-8053-588EB6E33404}"/>
              </a:ext>
            </a:extLst>
          </p:cNvPr>
          <p:cNvSpPr txBox="1"/>
          <p:nvPr/>
        </p:nvSpPr>
        <p:spPr>
          <a:xfrm>
            <a:off x="2109654" y="1384186"/>
            <a:ext cx="3847011" cy="461665"/>
          </a:xfrm>
          <a:prstGeom prst="rect">
            <a:avLst/>
          </a:prstGeom>
          <a:noFill/>
        </p:spPr>
        <p:txBody>
          <a:bodyPr wrap="square">
            <a:spAutoFit/>
          </a:bodyPr>
          <a:lstStyle/>
          <a:p>
            <a:pPr algn="l"/>
            <a:r>
              <a:rPr lang="en-ID" sz="1200" b="1" i="0" dirty="0">
                <a:solidFill>
                  <a:srgbClr val="333333"/>
                </a:solidFill>
                <a:effectLst/>
                <a:latin typeface="Montserrat" pitchFamily="2" charset="77"/>
              </a:rPr>
              <a:t>ARSJAD RASJID</a:t>
            </a:r>
          </a:p>
          <a:p>
            <a:pPr algn="l"/>
            <a:r>
              <a:rPr lang="en-ID" sz="1200" b="0" i="0" dirty="0">
                <a:solidFill>
                  <a:srgbClr val="333333"/>
                </a:solidFill>
                <a:effectLst/>
                <a:latin typeface="Tahoma" panose="020B0604030504040204" pitchFamily="34" charset="0"/>
              </a:rPr>
              <a:t>Chairman Kadin Indonesia</a:t>
            </a:r>
          </a:p>
        </p:txBody>
      </p:sp>
      <p:sp>
        <p:nvSpPr>
          <p:cNvPr id="10" name="TextBox 9">
            <a:extLst>
              <a:ext uri="{FF2B5EF4-FFF2-40B4-BE49-F238E27FC236}">
                <a16:creationId xmlns:a16="http://schemas.microsoft.com/office/drawing/2014/main" id="{22DD9C60-5A49-6649-B652-02B0898655C1}"/>
              </a:ext>
            </a:extLst>
          </p:cNvPr>
          <p:cNvSpPr txBox="1"/>
          <p:nvPr/>
        </p:nvSpPr>
        <p:spPr>
          <a:xfrm>
            <a:off x="1822271" y="2004391"/>
            <a:ext cx="6707775" cy="369332"/>
          </a:xfrm>
          <a:prstGeom prst="rect">
            <a:avLst/>
          </a:prstGeom>
          <a:noFill/>
        </p:spPr>
        <p:txBody>
          <a:bodyPr wrap="square">
            <a:spAutoFit/>
          </a:bodyPr>
          <a:lstStyle/>
          <a:p>
            <a:r>
              <a:rPr lang="en-ID" b="1" i="0" cap="all" dirty="0">
                <a:effectLst/>
                <a:latin typeface="Montserrat" pitchFamily="2" charset="77"/>
              </a:rPr>
              <a:t>DEPUTY CHIEF GENERAL COORDINATOR</a:t>
            </a:r>
          </a:p>
        </p:txBody>
      </p:sp>
      <p:sp>
        <p:nvSpPr>
          <p:cNvPr id="21" name="TextBox 20">
            <a:extLst>
              <a:ext uri="{FF2B5EF4-FFF2-40B4-BE49-F238E27FC236}">
                <a16:creationId xmlns:a16="http://schemas.microsoft.com/office/drawing/2014/main" id="{E0BA6D50-E22E-1340-B284-CCBD67C37E5F}"/>
              </a:ext>
            </a:extLst>
          </p:cNvPr>
          <p:cNvSpPr txBox="1"/>
          <p:nvPr/>
        </p:nvSpPr>
        <p:spPr>
          <a:xfrm>
            <a:off x="2132514" y="2320409"/>
            <a:ext cx="10059486" cy="954107"/>
          </a:xfrm>
          <a:prstGeom prst="rect">
            <a:avLst/>
          </a:prstGeom>
          <a:noFill/>
        </p:spPr>
        <p:txBody>
          <a:bodyPr wrap="square">
            <a:spAutoFit/>
          </a:bodyPr>
          <a:lstStyle/>
          <a:p>
            <a:r>
              <a:rPr lang="en-ID" sz="1400" i="0" dirty="0">
                <a:solidFill>
                  <a:srgbClr val="333333"/>
                </a:solidFill>
                <a:effectLst/>
                <a:latin typeface="Montserrat" pitchFamily="2" charset="77"/>
              </a:rPr>
              <a:t>Deputy General 1, Organizational, Legal and Communication Sectors</a:t>
            </a:r>
          </a:p>
          <a:p>
            <a:r>
              <a:rPr lang="en-ID" sz="1400" i="0" dirty="0">
                <a:solidFill>
                  <a:srgbClr val="333333"/>
                </a:solidFill>
                <a:effectLst/>
                <a:latin typeface="Montserrat" pitchFamily="2" charset="77"/>
              </a:rPr>
              <a:t>Deputy General 2, Economic Sector</a:t>
            </a:r>
          </a:p>
          <a:p>
            <a:r>
              <a:rPr lang="en-ID" sz="1400" i="0" dirty="0">
                <a:solidFill>
                  <a:srgbClr val="333333"/>
                </a:solidFill>
                <a:effectLst/>
                <a:latin typeface="Montserrat" pitchFamily="2" charset="77"/>
              </a:rPr>
              <a:t>Deputy General 3, Maritime, Investment and Foreign Affairs</a:t>
            </a:r>
          </a:p>
          <a:p>
            <a:r>
              <a:rPr lang="en-ID" sz="1400" i="0" dirty="0">
                <a:solidFill>
                  <a:srgbClr val="333333"/>
                </a:solidFill>
                <a:effectLst/>
                <a:latin typeface="Montserrat" pitchFamily="2" charset="77"/>
              </a:rPr>
              <a:t>Deputy General 4, Human Quality Improvement, Research and Technology and Innovation</a:t>
            </a:r>
            <a:endParaRPr lang="en-ID" sz="1400" i="0" dirty="0">
              <a:solidFill>
                <a:srgbClr val="333333"/>
              </a:solidFill>
              <a:effectLst/>
              <a:latin typeface="Tahoma" panose="020B0604030504040204" pitchFamily="34" charset="0"/>
            </a:endParaRPr>
          </a:p>
        </p:txBody>
      </p:sp>
      <p:sp>
        <p:nvSpPr>
          <p:cNvPr id="23" name="TextBox 22">
            <a:extLst>
              <a:ext uri="{FF2B5EF4-FFF2-40B4-BE49-F238E27FC236}">
                <a16:creationId xmlns:a16="http://schemas.microsoft.com/office/drawing/2014/main" id="{958B157E-F2F6-BD4E-8AF2-D4BB3CE47301}"/>
              </a:ext>
            </a:extLst>
          </p:cNvPr>
          <p:cNvSpPr txBox="1"/>
          <p:nvPr/>
        </p:nvSpPr>
        <p:spPr>
          <a:xfrm>
            <a:off x="1822271" y="3641515"/>
            <a:ext cx="6707775" cy="369332"/>
          </a:xfrm>
          <a:prstGeom prst="rect">
            <a:avLst/>
          </a:prstGeom>
          <a:noFill/>
        </p:spPr>
        <p:txBody>
          <a:bodyPr wrap="square">
            <a:spAutoFit/>
          </a:bodyPr>
          <a:lstStyle/>
          <a:p>
            <a:r>
              <a:rPr lang="en-ID" b="1" i="0" cap="all" dirty="0">
                <a:effectLst/>
                <a:latin typeface="Montserrat" pitchFamily="2" charset="77"/>
              </a:rPr>
              <a:t>Head Of Research And Technology Agency</a:t>
            </a:r>
          </a:p>
        </p:txBody>
      </p:sp>
      <p:pic>
        <p:nvPicPr>
          <p:cNvPr id="1041" name="Picture 17" descr="ilham habibie">
            <a:extLst>
              <a:ext uri="{FF2B5EF4-FFF2-40B4-BE49-F238E27FC236}">
                <a16:creationId xmlns:a16="http://schemas.microsoft.com/office/drawing/2014/main" id="{3DD6FE93-6F5E-DA4A-BD32-AC24E48E8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29" y="3416914"/>
            <a:ext cx="1177834" cy="117783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98D68CD-5EAC-CA4C-9062-4DDDD009C8BC}"/>
              </a:ext>
            </a:extLst>
          </p:cNvPr>
          <p:cNvSpPr txBox="1"/>
          <p:nvPr/>
        </p:nvSpPr>
        <p:spPr>
          <a:xfrm>
            <a:off x="2109654" y="3968762"/>
            <a:ext cx="6100354" cy="276999"/>
          </a:xfrm>
          <a:prstGeom prst="rect">
            <a:avLst/>
          </a:prstGeom>
          <a:noFill/>
        </p:spPr>
        <p:txBody>
          <a:bodyPr wrap="square">
            <a:spAutoFit/>
          </a:bodyPr>
          <a:lstStyle/>
          <a:p>
            <a:pPr algn="l"/>
            <a:r>
              <a:rPr lang="en-ID" sz="1200" b="1" i="0" dirty="0">
                <a:solidFill>
                  <a:srgbClr val="333333"/>
                </a:solidFill>
                <a:effectLst/>
                <a:latin typeface="Montserrat" pitchFamily="2" charset="77"/>
              </a:rPr>
              <a:t>ILHAM HABIBIE</a:t>
            </a:r>
          </a:p>
        </p:txBody>
      </p:sp>
      <p:pic>
        <p:nvPicPr>
          <p:cNvPr id="15" name="Picture 14">
            <a:extLst>
              <a:ext uri="{FF2B5EF4-FFF2-40B4-BE49-F238E27FC236}">
                <a16:creationId xmlns:a16="http://schemas.microsoft.com/office/drawing/2014/main" id="{DB9B7496-FC8D-CD4D-BDB5-803DB2F62738}"/>
              </a:ext>
            </a:extLst>
          </p:cNvPr>
          <p:cNvPicPr>
            <a:picLocks noChangeAspect="1"/>
          </p:cNvPicPr>
          <p:nvPr/>
        </p:nvPicPr>
        <p:blipFill>
          <a:blip r:embed="rId4"/>
          <a:stretch>
            <a:fillRect/>
          </a:stretch>
        </p:blipFill>
        <p:spPr>
          <a:xfrm>
            <a:off x="7930243" y="81250"/>
            <a:ext cx="4152900" cy="774700"/>
          </a:xfrm>
          <a:prstGeom prst="rect">
            <a:avLst/>
          </a:prstGeom>
        </p:spPr>
      </p:pic>
      <p:sp>
        <p:nvSpPr>
          <p:cNvPr id="30" name="TextBox 29">
            <a:extLst>
              <a:ext uri="{FF2B5EF4-FFF2-40B4-BE49-F238E27FC236}">
                <a16:creationId xmlns:a16="http://schemas.microsoft.com/office/drawing/2014/main" id="{F21FCD8A-1B8E-3D40-9099-51B0785E608A}"/>
              </a:ext>
            </a:extLst>
          </p:cNvPr>
          <p:cNvSpPr txBox="1"/>
          <p:nvPr/>
        </p:nvSpPr>
        <p:spPr>
          <a:xfrm>
            <a:off x="470263" y="99115"/>
            <a:ext cx="6100354" cy="461665"/>
          </a:xfrm>
          <a:prstGeom prst="rect">
            <a:avLst/>
          </a:prstGeom>
          <a:noFill/>
        </p:spPr>
        <p:txBody>
          <a:bodyPr wrap="square">
            <a:spAutoFit/>
          </a:bodyPr>
          <a:lstStyle/>
          <a:p>
            <a:pPr algn="l"/>
            <a:r>
              <a:rPr lang="en-ID" sz="2400" b="1" i="0" cap="all" dirty="0">
                <a:solidFill>
                  <a:srgbClr val="333333"/>
                </a:solidFill>
                <a:effectLst/>
                <a:latin typeface="Montserrat" pitchFamily="2" charset="77"/>
              </a:rPr>
              <a:t>ORGANIZATIONAL STRUCTURE</a:t>
            </a:r>
          </a:p>
        </p:txBody>
      </p:sp>
      <p:sp>
        <p:nvSpPr>
          <p:cNvPr id="32" name="TextBox 31">
            <a:extLst>
              <a:ext uri="{FF2B5EF4-FFF2-40B4-BE49-F238E27FC236}">
                <a16:creationId xmlns:a16="http://schemas.microsoft.com/office/drawing/2014/main" id="{05F2631E-CE37-2941-AF68-4F41DBB5A9FB}"/>
              </a:ext>
            </a:extLst>
          </p:cNvPr>
          <p:cNvSpPr txBox="1"/>
          <p:nvPr/>
        </p:nvSpPr>
        <p:spPr>
          <a:xfrm>
            <a:off x="470263" y="449747"/>
            <a:ext cx="6100354" cy="307777"/>
          </a:xfrm>
          <a:prstGeom prst="rect">
            <a:avLst/>
          </a:prstGeom>
          <a:noFill/>
        </p:spPr>
        <p:txBody>
          <a:bodyPr wrap="square">
            <a:spAutoFit/>
          </a:bodyPr>
          <a:lstStyle/>
          <a:p>
            <a:r>
              <a:rPr lang="en-ID" sz="1400" b="1" i="0" dirty="0">
                <a:solidFill>
                  <a:srgbClr val="FFAA00"/>
                </a:solidFill>
                <a:effectLst/>
                <a:latin typeface="Montserrat" pitchFamily="2" charset="77"/>
              </a:rPr>
              <a:t>Chamber of Commerce Management</a:t>
            </a:r>
            <a:endParaRPr lang="en-US" sz="1400" b="1" dirty="0"/>
          </a:p>
        </p:txBody>
      </p:sp>
      <p:pic>
        <p:nvPicPr>
          <p:cNvPr id="1043" name="Picture 19">
            <a:extLst>
              <a:ext uri="{FF2B5EF4-FFF2-40B4-BE49-F238E27FC236}">
                <a16:creationId xmlns:a16="http://schemas.microsoft.com/office/drawing/2014/main" id="{C955F1F3-C4A8-5042-832A-9C852B526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686" y="4449397"/>
            <a:ext cx="2275114" cy="2275114"/>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3634AFD9-C81F-8D43-BE89-318A15412BD4}"/>
              </a:ext>
            </a:extLst>
          </p:cNvPr>
          <p:cNvSpPr txBox="1"/>
          <p:nvPr/>
        </p:nvSpPr>
        <p:spPr>
          <a:xfrm>
            <a:off x="4768988" y="4795102"/>
            <a:ext cx="6856955" cy="1815882"/>
          </a:xfrm>
          <a:prstGeom prst="rect">
            <a:avLst/>
          </a:prstGeom>
          <a:noFill/>
        </p:spPr>
        <p:txBody>
          <a:bodyPr wrap="square">
            <a:spAutoFit/>
          </a:bodyPr>
          <a:lstStyle/>
          <a:p>
            <a:r>
              <a:rPr lang="en-ID" sz="1600" b="0" i="0" dirty="0">
                <a:solidFill>
                  <a:srgbClr val="374151"/>
                </a:solidFill>
                <a:effectLst/>
                <a:latin typeface="Arial" panose="020B0604020202020204" pitchFamily="34" charset="0"/>
                <a:cs typeface="Arial" panose="020B0604020202020204" pitchFamily="34" charset="0"/>
              </a:rPr>
              <a:t>Based on Law Number 1 of 1987, it is established that the Chamber of Commerce and Industry (Kadin) of Indonesia is the </a:t>
            </a:r>
            <a:r>
              <a:rPr lang="en-ID" sz="1600" b="1" i="0" dirty="0">
                <a:solidFill>
                  <a:srgbClr val="C00000"/>
                </a:solidFill>
                <a:effectLst/>
                <a:latin typeface="Arial" panose="020B0604020202020204" pitchFamily="34" charset="0"/>
                <a:cs typeface="Arial" panose="020B0604020202020204" pitchFamily="34" charset="0"/>
              </a:rPr>
              <a:t>forum for all Indonesian entrepreneurs</a:t>
            </a:r>
            <a:r>
              <a:rPr lang="en-ID" sz="1600" b="1" i="0" dirty="0">
                <a:solidFill>
                  <a:srgbClr val="374151"/>
                </a:solidFill>
                <a:effectLst/>
                <a:latin typeface="Arial" panose="020B0604020202020204" pitchFamily="34" charset="0"/>
                <a:cs typeface="Arial" panose="020B0604020202020204" pitchFamily="34" charset="0"/>
              </a:rPr>
              <a:t> </a:t>
            </a:r>
            <a:r>
              <a:rPr lang="en-ID" sz="1600" b="0" i="0" dirty="0">
                <a:solidFill>
                  <a:srgbClr val="374151"/>
                </a:solidFill>
                <a:effectLst/>
                <a:latin typeface="Arial" panose="020B0604020202020204" pitchFamily="34" charset="0"/>
                <a:cs typeface="Arial" panose="020B0604020202020204" pitchFamily="34" charset="0"/>
              </a:rPr>
              <a:t>in the state business sector, cooperative enterprises, and private businesses. Accordingly, Kadin Indonesia serves as a forum and vehicle for </a:t>
            </a:r>
            <a:r>
              <a:rPr lang="en-ID" sz="1600" b="1" i="0" dirty="0">
                <a:solidFill>
                  <a:srgbClr val="C00000"/>
                </a:solidFill>
                <a:effectLst/>
                <a:latin typeface="Arial" panose="020B0604020202020204" pitchFamily="34" charset="0"/>
                <a:cs typeface="Arial" panose="020B0604020202020204" pitchFamily="34" charset="0"/>
              </a:rPr>
              <a:t>nurturing, communication, information, representation, consultation, facilitation, and advocacy </a:t>
            </a:r>
            <a:r>
              <a:rPr lang="en-ID" sz="1600" b="0" i="0" dirty="0">
                <a:solidFill>
                  <a:srgbClr val="374151"/>
                </a:solidFill>
                <a:effectLst/>
                <a:latin typeface="Arial" panose="020B0604020202020204" pitchFamily="34" charset="0"/>
                <a:cs typeface="Arial" panose="020B0604020202020204" pitchFamily="34" charset="0"/>
              </a:rPr>
              <a:t>for Indonesian entrepreneurs.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5615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AD4C87B-4F8E-439C-917D-00E3C794A8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987" b="60835"/>
          <a:stretch/>
        </p:blipFill>
        <p:spPr>
          <a:xfrm>
            <a:off x="0" y="4172048"/>
            <a:ext cx="3095096" cy="2685952"/>
          </a:xfrm>
          <a:prstGeom prst="rect">
            <a:avLst/>
          </a:prstGeom>
        </p:spPr>
      </p:pic>
      <p:sp>
        <p:nvSpPr>
          <p:cNvPr id="2" name="Title 1">
            <a:extLst>
              <a:ext uri="{FF2B5EF4-FFF2-40B4-BE49-F238E27FC236}">
                <a16:creationId xmlns:a16="http://schemas.microsoft.com/office/drawing/2014/main" id="{B84FE43B-90B8-C188-8278-9D48DA347887}"/>
              </a:ext>
            </a:extLst>
          </p:cNvPr>
          <p:cNvSpPr>
            <a:spLocks noGrp="1"/>
          </p:cNvSpPr>
          <p:nvPr>
            <p:ph type="title"/>
          </p:nvPr>
        </p:nvSpPr>
        <p:spPr>
          <a:xfrm>
            <a:off x="296090" y="306182"/>
            <a:ext cx="4149777" cy="663576"/>
          </a:xfrm>
        </p:spPr>
        <p:txBody>
          <a:bodyPr>
            <a:normAutofit/>
          </a:bodyPr>
          <a:lstStyle/>
          <a:p>
            <a:r>
              <a:rPr lang="en-US" sz="2800" dirty="0">
                <a:latin typeface="Arial" panose="020B0604020202020204" pitchFamily="34" charset="0"/>
                <a:cs typeface="Arial" panose="020B0604020202020204" pitchFamily="34" charset="0"/>
              </a:rPr>
              <a:t>BALI DIGITAL FAB LAB</a:t>
            </a:r>
          </a:p>
        </p:txBody>
      </p:sp>
      <p:sp>
        <p:nvSpPr>
          <p:cNvPr id="4" name="Slide Number Placeholder 3">
            <a:extLst>
              <a:ext uri="{FF2B5EF4-FFF2-40B4-BE49-F238E27FC236}">
                <a16:creationId xmlns:a16="http://schemas.microsoft.com/office/drawing/2014/main" id="{7A9A809F-8869-309B-092E-8B428D2AD4AD}"/>
              </a:ext>
            </a:extLst>
          </p:cNvPr>
          <p:cNvSpPr>
            <a:spLocks noGrp="1"/>
          </p:cNvSpPr>
          <p:nvPr>
            <p:ph type="sldNum" sz="quarter" idx="2"/>
          </p:nvPr>
        </p:nvSpPr>
        <p:spPr>
          <a:xfrm>
            <a:off x="11487955" y="6534150"/>
            <a:ext cx="538978" cy="323850"/>
          </a:xfrm>
        </p:spPr>
        <p:txBody>
          <a:bodyPr/>
          <a:lstStyle/>
          <a:p>
            <a:fld id="{86CB4B4D-7CA3-9044-876B-883B54F8677D}" type="slidenum">
              <a:rPr lang="en-ID" smtClean="0"/>
              <a:t>20</a:t>
            </a:fld>
            <a:endParaRPr lang="en-ID" dirty="0"/>
          </a:p>
        </p:txBody>
      </p:sp>
      <p:sp>
        <p:nvSpPr>
          <p:cNvPr id="6" name="Google Shape;334;p17">
            <a:extLst>
              <a:ext uri="{FF2B5EF4-FFF2-40B4-BE49-F238E27FC236}">
                <a16:creationId xmlns:a16="http://schemas.microsoft.com/office/drawing/2014/main" id="{F34D8FCD-4FE4-AA85-1AE4-59FBF6F658FD}"/>
              </a:ext>
            </a:extLst>
          </p:cNvPr>
          <p:cNvSpPr/>
          <p:nvPr/>
        </p:nvSpPr>
        <p:spPr>
          <a:xfrm>
            <a:off x="6188281" y="68240"/>
            <a:ext cx="6003719" cy="6696075"/>
          </a:xfrm>
          <a:prstGeom prst="rect">
            <a:avLst/>
          </a:prstGeom>
          <a:blipFill dpi="0" rotWithShape="1">
            <a:blip r:embed="rId3"/>
            <a:srcRect/>
            <a:stretch>
              <a:fillRect l="-8290" r="-6175"/>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TextBox 26">
            <a:extLst>
              <a:ext uri="{FF2B5EF4-FFF2-40B4-BE49-F238E27FC236}">
                <a16:creationId xmlns:a16="http://schemas.microsoft.com/office/drawing/2014/main" id="{367B9EF0-2D1D-3F9A-B296-6B48FD544D7C}"/>
              </a:ext>
            </a:extLst>
          </p:cNvPr>
          <p:cNvSpPr txBox="1"/>
          <p:nvPr/>
        </p:nvSpPr>
        <p:spPr>
          <a:xfrm>
            <a:off x="609601" y="2484325"/>
            <a:ext cx="4999630" cy="1200329"/>
          </a:xfrm>
          <a:prstGeom prst="rect">
            <a:avLst/>
          </a:prstGeom>
          <a:noFill/>
        </p:spPr>
        <p:txBody>
          <a:bodyPr wrap="square" rtlCol="0">
            <a:spAutoFit/>
          </a:bodyPr>
          <a:lstStyle/>
          <a:p>
            <a:pPr algn="just"/>
            <a:r>
              <a:rPr lang="en-US" i="1" dirty="0"/>
              <a:t>"With Bali becoming a Fab Island, the tourism sector, which currently dominates Bali's economy, will be developed or empowered with a new type of tourism, namely technology-based tourism.”</a:t>
            </a:r>
          </a:p>
        </p:txBody>
      </p:sp>
      <p:sp>
        <p:nvSpPr>
          <p:cNvPr id="5" name="Rounded Rectangle 4">
            <a:extLst>
              <a:ext uri="{FF2B5EF4-FFF2-40B4-BE49-F238E27FC236}">
                <a16:creationId xmlns:a16="http://schemas.microsoft.com/office/drawing/2014/main" id="{58ED5923-43F6-C216-24A1-B5F9A3F74CAE}"/>
              </a:ext>
            </a:extLst>
          </p:cNvPr>
          <p:cNvSpPr/>
          <p:nvPr/>
        </p:nvSpPr>
        <p:spPr>
          <a:xfrm>
            <a:off x="1721990" y="3737282"/>
            <a:ext cx="3751840" cy="382137"/>
          </a:xfrm>
          <a:prstGeom prst="roundRect">
            <a:avLst/>
          </a:prstGeom>
          <a:solidFill>
            <a:srgbClr val="1D4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 Wayan </a:t>
            </a:r>
            <a:r>
              <a:rPr lang="en-US" sz="1600" dirty="0" err="1"/>
              <a:t>Koster</a:t>
            </a:r>
            <a:r>
              <a:rPr lang="en-US" sz="1600" dirty="0"/>
              <a:t> – Governor of Bali Province</a:t>
            </a:r>
          </a:p>
        </p:txBody>
      </p:sp>
      <p:sp>
        <p:nvSpPr>
          <p:cNvPr id="7" name="Rounded Rectangle 6">
            <a:extLst>
              <a:ext uri="{FF2B5EF4-FFF2-40B4-BE49-F238E27FC236}">
                <a16:creationId xmlns:a16="http://schemas.microsoft.com/office/drawing/2014/main" id="{E925CEF4-50CA-9BFC-3837-838C96262331}"/>
              </a:ext>
            </a:extLst>
          </p:cNvPr>
          <p:cNvSpPr/>
          <p:nvPr/>
        </p:nvSpPr>
        <p:spPr>
          <a:xfrm>
            <a:off x="6610713" y="5569876"/>
            <a:ext cx="5394121" cy="1008086"/>
          </a:xfrm>
          <a:prstGeom prst="round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430246F-BFF9-0A0B-C5C1-722935A669A6}"/>
              </a:ext>
            </a:extLst>
          </p:cNvPr>
          <p:cNvSpPr txBox="1"/>
          <p:nvPr/>
        </p:nvSpPr>
        <p:spPr>
          <a:xfrm>
            <a:off x="6766402" y="5658420"/>
            <a:ext cx="4991042" cy="830997"/>
          </a:xfrm>
          <a:prstGeom prst="rect">
            <a:avLst/>
          </a:prstGeom>
          <a:noFill/>
        </p:spPr>
        <p:txBody>
          <a:bodyPr wrap="square" rtlCol="0">
            <a:spAutoFit/>
          </a:bodyPr>
          <a:lstStyle/>
          <a:p>
            <a:pPr algn="ctr"/>
            <a:r>
              <a:rPr lang="en-US" sz="1600" dirty="0"/>
              <a:t>Bali as </a:t>
            </a:r>
            <a:r>
              <a:rPr lang="en-US" sz="1600" b="1" dirty="0">
                <a:solidFill>
                  <a:srgbClr val="1D4E79"/>
                </a:solidFill>
              </a:rPr>
              <a:t>Bali Fab Island </a:t>
            </a:r>
            <a:r>
              <a:rPr lang="en-US" sz="1600" dirty="0"/>
              <a:t>will be able to design and produce for example electric motorbikes using industry 4.0/mini factory principles</a:t>
            </a:r>
          </a:p>
        </p:txBody>
      </p:sp>
      <p:sp>
        <p:nvSpPr>
          <p:cNvPr id="10" name="Title 1">
            <a:extLst>
              <a:ext uri="{FF2B5EF4-FFF2-40B4-BE49-F238E27FC236}">
                <a16:creationId xmlns:a16="http://schemas.microsoft.com/office/drawing/2014/main" id="{1242B4EC-1463-0A40-93A0-CCF8563A4A27}"/>
              </a:ext>
            </a:extLst>
          </p:cNvPr>
          <p:cNvSpPr txBox="1">
            <a:spLocks/>
          </p:cNvSpPr>
          <p:nvPr/>
        </p:nvSpPr>
        <p:spPr>
          <a:xfrm>
            <a:off x="296090" y="701058"/>
            <a:ext cx="4664216" cy="4476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Book Antiqua" panose="02040602050305030304"/>
                <a:ea typeface="Book Antiqua" panose="02040602050305030304"/>
                <a:cs typeface="Book Antiqua" panose="02040602050305030304"/>
                <a:sym typeface="Book Antiqua" panose="02040602050305030304"/>
              </a:defRPr>
            </a:lvl1pPr>
          </a:lstStyle>
          <a:p>
            <a:r>
              <a:rPr lang="en-US" sz="1600" b="0" dirty="0">
                <a:latin typeface="Arial" panose="020B0604020202020204" pitchFamily="34" charset="0"/>
                <a:cs typeface="Arial" panose="020B0604020202020204" pitchFamily="34" charset="0"/>
              </a:rPr>
              <a:t>Declaration on October 12</a:t>
            </a:r>
            <a:r>
              <a:rPr lang="en-US" sz="1600" b="0" baseline="30000" dirty="0">
                <a:latin typeface="Arial" panose="020B0604020202020204" pitchFamily="34" charset="0"/>
                <a:cs typeface="Arial" panose="020B0604020202020204" pitchFamily="34" charset="0"/>
              </a:rPr>
              <a:t>Th</a:t>
            </a:r>
            <a:r>
              <a:rPr lang="en-US" sz="1600" b="0" dirty="0">
                <a:latin typeface="Arial" panose="020B0604020202020204" pitchFamily="34" charset="0"/>
                <a:cs typeface="Arial" panose="020B0604020202020204" pitchFamily="34" charset="0"/>
              </a:rPr>
              <a:t>, 2022 </a:t>
            </a:r>
          </a:p>
        </p:txBody>
      </p:sp>
      <p:sp>
        <p:nvSpPr>
          <p:cNvPr id="11" name="Slide Number Placeholder 3">
            <a:extLst>
              <a:ext uri="{FF2B5EF4-FFF2-40B4-BE49-F238E27FC236}">
                <a16:creationId xmlns:a16="http://schemas.microsoft.com/office/drawing/2014/main" id="{7C1CDC19-21E9-1147-B90E-B25080359EEF}"/>
              </a:ext>
            </a:extLst>
          </p:cNvPr>
          <p:cNvSpPr txBox="1">
            <a:spLocks/>
          </p:cNvSpPr>
          <p:nvPr/>
        </p:nvSpPr>
        <p:spPr>
          <a:xfrm>
            <a:off x="11582438" y="6457365"/>
            <a:ext cx="444495" cy="34348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ID" smtClean="0">
                <a:latin typeface="Myriad Pro" panose="020B0503030403020204"/>
              </a:rPr>
              <a:pPr/>
              <a:t>20</a:t>
            </a:fld>
            <a:endParaRPr lang="en-ID" dirty="0">
              <a:latin typeface="Myriad Pro" panose="020B0503030403020204"/>
            </a:endParaRPr>
          </a:p>
        </p:txBody>
      </p:sp>
      <p:sp>
        <p:nvSpPr>
          <p:cNvPr id="12" name="Google Shape;287;p9">
            <a:extLst>
              <a:ext uri="{FF2B5EF4-FFF2-40B4-BE49-F238E27FC236}">
                <a16:creationId xmlns:a16="http://schemas.microsoft.com/office/drawing/2014/main" id="{8D08488C-1AF3-F74D-9546-39D5EA50214E}"/>
              </a:ext>
            </a:extLst>
          </p:cNvPr>
          <p:cNvSpPr/>
          <p:nvPr/>
        </p:nvSpPr>
        <p:spPr>
          <a:xfrm flipH="1">
            <a:off x="-16419" y="270457"/>
            <a:ext cx="205965" cy="653990"/>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40212027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9217AA9F-68A9-5051-1F36-DD7977FD14F3}"/>
              </a:ext>
            </a:extLst>
          </p:cNvPr>
          <p:cNvSpPr txBox="1">
            <a:spLocks noGrp="1"/>
          </p:cNvSpPr>
          <p:nvPr/>
        </p:nvSpPr>
        <p:spPr>
          <a:xfrm>
            <a:off x="293931" y="384500"/>
            <a:ext cx="10412294" cy="505908"/>
          </a:xfrm>
          <a:prstGeom prst="rect">
            <a:avLst/>
          </a:prstGeom>
        </p:spPr>
        <p:txBody>
          <a:bodyPr vert="horz" wrap="square" lIns="0" tIns="13335" rIns="0" bIns="0" rtlCol="0">
            <a:spAutoFit/>
          </a:bodyPr>
          <a:lstStyle>
            <a:lvl1pPr>
              <a:defRPr sz="2600" b="1" i="0">
                <a:solidFill>
                  <a:srgbClr val="001F5F"/>
                </a:solidFill>
                <a:latin typeface="Arial" panose="020B0604020202020204"/>
                <a:ea typeface="+mj-ea"/>
                <a:cs typeface="Arial" panose="020B0604020202020204"/>
              </a:defRPr>
            </a:lvl1pPr>
          </a:lstStyle>
          <a:p>
            <a:pPr marL="12700">
              <a:lnSpc>
                <a:spcPct val="100000"/>
              </a:lnSpc>
              <a:spcBef>
                <a:spcPts val="105"/>
              </a:spcBef>
            </a:pPr>
            <a:r>
              <a:rPr lang="en-US" sz="3200" spc="-20" dirty="0">
                <a:solidFill>
                  <a:srgbClr val="000000"/>
                </a:solidFill>
                <a:latin typeface="+mn-lt"/>
                <a:cs typeface="Arial" panose="020B0604020202020204" pitchFamily="34" charset="0"/>
              </a:rPr>
              <a:t>CONCLUSION</a:t>
            </a:r>
            <a:endParaRPr lang="en-ID" sz="3200" dirty="0">
              <a:latin typeface="+mn-lt"/>
              <a:cs typeface="Arial" panose="020B0604020202020204" pitchFamily="34" charset="0"/>
            </a:endParaRPr>
          </a:p>
        </p:txBody>
      </p:sp>
      <p:sp>
        <p:nvSpPr>
          <p:cNvPr id="39" name="Google Shape;287;p9">
            <a:extLst>
              <a:ext uri="{FF2B5EF4-FFF2-40B4-BE49-F238E27FC236}">
                <a16:creationId xmlns:a16="http://schemas.microsoft.com/office/drawing/2014/main" id="{4486D251-76E5-6548-81E3-8C953FD1D08C}"/>
              </a:ext>
            </a:extLst>
          </p:cNvPr>
          <p:cNvSpPr/>
          <p:nvPr/>
        </p:nvSpPr>
        <p:spPr>
          <a:xfrm flipH="1">
            <a:off x="-14703" y="384500"/>
            <a:ext cx="156406" cy="544257"/>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ext Placeholder 2">
            <a:extLst>
              <a:ext uri="{FF2B5EF4-FFF2-40B4-BE49-F238E27FC236}">
                <a16:creationId xmlns:a16="http://schemas.microsoft.com/office/drawing/2014/main" id="{14E4D792-FBFE-34B2-8723-641D130E07E6}"/>
              </a:ext>
            </a:extLst>
          </p:cNvPr>
          <p:cNvSpPr txBox="1">
            <a:spLocks/>
          </p:cNvSpPr>
          <p:nvPr/>
        </p:nvSpPr>
        <p:spPr>
          <a:xfrm>
            <a:off x="374650" y="2251098"/>
            <a:ext cx="3518212" cy="5339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en-ID" sz="2000" b="1" i="0" dirty="0">
                <a:effectLst/>
              </a:rPr>
              <a:t>Golden Indonesia 2045 Vision</a:t>
            </a:r>
            <a:endParaRPr lang="en-US" sz="2000" b="1" dirty="0">
              <a:ea typeface="Calibri" panose="020F0502020204030204" pitchFamily="34" charset="0"/>
            </a:endParaRPr>
          </a:p>
        </p:txBody>
      </p:sp>
      <p:sp>
        <p:nvSpPr>
          <p:cNvPr id="14" name="TextBox 13">
            <a:extLst>
              <a:ext uri="{FF2B5EF4-FFF2-40B4-BE49-F238E27FC236}">
                <a16:creationId xmlns:a16="http://schemas.microsoft.com/office/drawing/2014/main" id="{A77AEFA1-4281-3FC3-7280-10BEB1CB5EE2}"/>
              </a:ext>
            </a:extLst>
          </p:cNvPr>
          <p:cNvSpPr txBox="1"/>
          <p:nvPr/>
        </p:nvSpPr>
        <p:spPr>
          <a:xfrm>
            <a:off x="293931" y="2634276"/>
            <a:ext cx="3323053" cy="923330"/>
          </a:xfrm>
          <a:prstGeom prst="rect">
            <a:avLst/>
          </a:prstGeom>
          <a:noFill/>
        </p:spPr>
        <p:txBody>
          <a:bodyPr wrap="square">
            <a:spAutoFit/>
          </a:bodyPr>
          <a:lstStyle/>
          <a:p>
            <a:pPr algn="ctr"/>
            <a:r>
              <a:rPr lang="en-ID" b="0" i="0" dirty="0">
                <a:effectLst/>
                <a:latin typeface="Söhne"/>
              </a:rPr>
              <a:t>Indonesia envisions becoming a sovereign, advanced, and sustainable maritime state</a:t>
            </a:r>
            <a:endParaRPr lang="en-US" dirty="0"/>
          </a:p>
        </p:txBody>
      </p:sp>
      <p:pic>
        <p:nvPicPr>
          <p:cNvPr id="16" name="Picture 15">
            <a:extLst>
              <a:ext uri="{FF2B5EF4-FFF2-40B4-BE49-F238E27FC236}">
                <a16:creationId xmlns:a16="http://schemas.microsoft.com/office/drawing/2014/main" id="{46ED8F32-5DF1-CEE1-8986-478571D71A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836" y="1111284"/>
            <a:ext cx="1105241" cy="1105241"/>
          </a:xfrm>
          <a:prstGeom prst="rect">
            <a:avLst/>
          </a:prstGeom>
        </p:spPr>
      </p:pic>
      <p:pic>
        <p:nvPicPr>
          <p:cNvPr id="18" name="Picture 17">
            <a:extLst>
              <a:ext uri="{FF2B5EF4-FFF2-40B4-BE49-F238E27FC236}">
                <a16:creationId xmlns:a16="http://schemas.microsoft.com/office/drawing/2014/main" id="{AC96A8D6-887B-77B9-01E5-246D1331E6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2584" y="1013190"/>
            <a:ext cx="1125978" cy="1125978"/>
          </a:xfrm>
          <a:prstGeom prst="rect">
            <a:avLst/>
          </a:prstGeom>
        </p:spPr>
      </p:pic>
      <p:sp>
        <p:nvSpPr>
          <p:cNvPr id="19" name="Text Placeholder 2">
            <a:extLst>
              <a:ext uri="{FF2B5EF4-FFF2-40B4-BE49-F238E27FC236}">
                <a16:creationId xmlns:a16="http://schemas.microsoft.com/office/drawing/2014/main" id="{22787657-BE94-B22E-0466-A25B47462474}"/>
              </a:ext>
            </a:extLst>
          </p:cNvPr>
          <p:cNvSpPr txBox="1">
            <a:spLocks/>
          </p:cNvSpPr>
          <p:nvPr/>
        </p:nvSpPr>
        <p:spPr>
          <a:xfrm>
            <a:off x="4225169" y="2130685"/>
            <a:ext cx="3191329" cy="5339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en-US" sz="2000" b="1" dirty="0">
                <a:ea typeface="Calibri" panose="020F0502020204030204" pitchFamily="34" charset="0"/>
              </a:rPr>
              <a:t>Importance of Digital Transformation</a:t>
            </a:r>
          </a:p>
        </p:txBody>
      </p:sp>
      <p:sp>
        <p:nvSpPr>
          <p:cNvPr id="20" name="TextBox 19">
            <a:extLst>
              <a:ext uri="{FF2B5EF4-FFF2-40B4-BE49-F238E27FC236}">
                <a16:creationId xmlns:a16="http://schemas.microsoft.com/office/drawing/2014/main" id="{3433DD67-ECAD-A655-9E31-A2344B3EA2D7}"/>
              </a:ext>
            </a:extLst>
          </p:cNvPr>
          <p:cNvSpPr txBox="1"/>
          <p:nvPr/>
        </p:nvSpPr>
        <p:spPr>
          <a:xfrm>
            <a:off x="4208061" y="2798517"/>
            <a:ext cx="3775878" cy="923330"/>
          </a:xfrm>
          <a:prstGeom prst="rect">
            <a:avLst/>
          </a:prstGeom>
          <a:noFill/>
        </p:spPr>
        <p:txBody>
          <a:bodyPr wrap="square">
            <a:spAutoFit/>
          </a:bodyPr>
          <a:lstStyle/>
          <a:p>
            <a:pPr algn="ctr"/>
            <a:r>
              <a:rPr lang="en-ID" b="0" i="0" dirty="0">
                <a:effectLst/>
                <a:latin typeface="Söhne"/>
              </a:rPr>
              <a:t>Digital transformation is a crucial concept in modernizing various aspects of society.</a:t>
            </a:r>
            <a:endParaRPr lang="en-US" dirty="0"/>
          </a:p>
        </p:txBody>
      </p:sp>
      <p:sp>
        <p:nvSpPr>
          <p:cNvPr id="21" name="Text Placeholder 2">
            <a:extLst>
              <a:ext uri="{FF2B5EF4-FFF2-40B4-BE49-F238E27FC236}">
                <a16:creationId xmlns:a16="http://schemas.microsoft.com/office/drawing/2014/main" id="{553935F2-3D38-8E93-35E5-4D873B995388}"/>
              </a:ext>
            </a:extLst>
          </p:cNvPr>
          <p:cNvSpPr txBox="1">
            <a:spLocks/>
          </p:cNvSpPr>
          <p:nvPr/>
        </p:nvSpPr>
        <p:spPr>
          <a:xfrm>
            <a:off x="8216222" y="2056200"/>
            <a:ext cx="3775878" cy="5339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en-US" sz="2000" b="1" dirty="0">
                <a:ea typeface="Calibri" panose="020F0502020204030204" pitchFamily="34" charset="0"/>
              </a:rPr>
              <a:t>Digital Solutions for Sustainability</a:t>
            </a:r>
          </a:p>
        </p:txBody>
      </p:sp>
      <p:sp>
        <p:nvSpPr>
          <p:cNvPr id="22" name="TextBox 21">
            <a:extLst>
              <a:ext uri="{FF2B5EF4-FFF2-40B4-BE49-F238E27FC236}">
                <a16:creationId xmlns:a16="http://schemas.microsoft.com/office/drawing/2014/main" id="{63C39ED3-3203-93C6-556E-6C612D209614}"/>
              </a:ext>
            </a:extLst>
          </p:cNvPr>
          <p:cNvSpPr txBox="1"/>
          <p:nvPr/>
        </p:nvSpPr>
        <p:spPr>
          <a:xfrm>
            <a:off x="8299139" y="2442706"/>
            <a:ext cx="3775878" cy="1477328"/>
          </a:xfrm>
          <a:prstGeom prst="rect">
            <a:avLst/>
          </a:prstGeom>
          <a:noFill/>
        </p:spPr>
        <p:txBody>
          <a:bodyPr wrap="square">
            <a:spAutoFit/>
          </a:bodyPr>
          <a:lstStyle/>
          <a:p>
            <a:pPr algn="ctr"/>
            <a:r>
              <a:rPr lang="en-US" sz="1800" dirty="0">
                <a:ea typeface="Calibri" panose="020F0502020204030204" pitchFamily="34" charset="0"/>
              </a:rPr>
              <a:t>Digital solutions for sustainability encompass renewable energy, smart cities, sustainable agriculture, circular economy practices, and eco-friendly transportation</a:t>
            </a:r>
            <a:endParaRPr lang="en-US" dirty="0"/>
          </a:p>
        </p:txBody>
      </p:sp>
      <p:pic>
        <p:nvPicPr>
          <p:cNvPr id="24" name="Picture 23">
            <a:extLst>
              <a:ext uri="{FF2B5EF4-FFF2-40B4-BE49-F238E27FC236}">
                <a16:creationId xmlns:a16="http://schemas.microsoft.com/office/drawing/2014/main" id="{1CDB361B-098F-166A-FC34-0E5B952D31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4457" y="891049"/>
            <a:ext cx="1105241" cy="1105241"/>
          </a:xfrm>
          <a:prstGeom prst="rect">
            <a:avLst/>
          </a:prstGeom>
        </p:spPr>
      </p:pic>
      <p:sp>
        <p:nvSpPr>
          <p:cNvPr id="25" name="Text Placeholder 2">
            <a:extLst>
              <a:ext uri="{FF2B5EF4-FFF2-40B4-BE49-F238E27FC236}">
                <a16:creationId xmlns:a16="http://schemas.microsoft.com/office/drawing/2014/main" id="{4B7B750E-EAAA-61A2-A129-341199ECE465}"/>
              </a:ext>
            </a:extLst>
          </p:cNvPr>
          <p:cNvSpPr txBox="1">
            <a:spLocks/>
          </p:cNvSpPr>
          <p:nvPr/>
        </p:nvSpPr>
        <p:spPr>
          <a:xfrm>
            <a:off x="1395442" y="5036938"/>
            <a:ext cx="4530161" cy="5339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en-US" sz="2000" b="1" dirty="0">
                <a:ea typeface="Calibri" panose="020F0502020204030204" pitchFamily="34" charset="0"/>
              </a:rPr>
              <a:t>Benefit of Digital and Green Technology</a:t>
            </a:r>
          </a:p>
        </p:txBody>
      </p:sp>
      <p:sp>
        <p:nvSpPr>
          <p:cNvPr id="26" name="TextBox 25">
            <a:extLst>
              <a:ext uri="{FF2B5EF4-FFF2-40B4-BE49-F238E27FC236}">
                <a16:creationId xmlns:a16="http://schemas.microsoft.com/office/drawing/2014/main" id="{6A8671A9-1D76-4636-D617-EE08DC440792}"/>
              </a:ext>
            </a:extLst>
          </p:cNvPr>
          <p:cNvSpPr txBox="1"/>
          <p:nvPr/>
        </p:nvSpPr>
        <p:spPr>
          <a:xfrm>
            <a:off x="1847689" y="5399825"/>
            <a:ext cx="3871785" cy="1200329"/>
          </a:xfrm>
          <a:prstGeom prst="rect">
            <a:avLst/>
          </a:prstGeom>
          <a:noFill/>
        </p:spPr>
        <p:txBody>
          <a:bodyPr wrap="square">
            <a:spAutoFit/>
          </a:bodyPr>
          <a:lstStyle/>
          <a:p>
            <a:pPr algn="ctr"/>
            <a:r>
              <a:rPr lang="en-ID" b="0" i="0" dirty="0">
                <a:effectLst/>
                <a:latin typeface="Söhne"/>
              </a:rPr>
              <a:t>Digital and green technology offers environmental benefits, reducing emissions, pollution, and conserving resources</a:t>
            </a:r>
            <a:endParaRPr lang="en-US" dirty="0"/>
          </a:p>
        </p:txBody>
      </p:sp>
      <p:pic>
        <p:nvPicPr>
          <p:cNvPr id="28" name="Picture 27">
            <a:extLst>
              <a:ext uri="{FF2B5EF4-FFF2-40B4-BE49-F238E27FC236}">
                <a16:creationId xmlns:a16="http://schemas.microsoft.com/office/drawing/2014/main" id="{345A83A5-A0BA-BE7A-B7CD-EABFEC1541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8306" y="3837738"/>
            <a:ext cx="1260838" cy="1260838"/>
          </a:xfrm>
          <a:prstGeom prst="rect">
            <a:avLst/>
          </a:prstGeom>
        </p:spPr>
      </p:pic>
      <p:sp>
        <p:nvSpPr>
          <p:cNvPr id="29" name="Text Placeholder 2">
            <a:extLst>
              <a:ext uri="{FF2B5EF4-FFF2-40B4-BE49-F238E27FC236}">
                <a16:creationId xmlns:a16="http://schemas.microsoft.com/office/drawing/2014/main" id="{ED8694A2-33F2-878D-64CB-573C76E6019F}"/>
              </a:ext>
            </a:extLst>
          </p:cNvPr>
          <p:cNvSpPr txBox="1">
            <a:spLocks/>
          </p:cNvSpPr>
          <p:nvPr/>
        </p:nvSpPr>
        <p:spPr>
          <a:xfrm>
            <a:off x="6289683" y="5033069"/>
            <a:ext cx="3775878" cy="5339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pPr>
            <a:r>
              <a:rPr lang="en-US" sz="2000" b="1" dirty="0">
                <a:ea typeface="Calibri" panose="020F0502020204030204" pitchFamily="34" charset="0"/>
              </a:rPr>
              <a:t>Decarbonization as a Megatrend</a:t>
            </a:r>
          </a:p>
        </p:txBody>
      </p:sp>
      <p:sp>
        <p:nvSpPr>
          <p:cNvPr id="30" name="TextBox 29">
            <a:extLst>
              <a:ext uri="{FF2B5EF4-FFF2-40B4-BE49-F238E27FC236}">
                <a16:creationId xmlns:a16="http://schemas.microsoft.com/office/drawing/2014/main" id="{85A12527-FEA4-10BF-FD70-25877839D700}"/>
              </a:ext>
            </a:extLst>
          </p:cNvPr>
          <p:cNvSpPr txBox="1"/>
          <p:nvPr/>
        </p:nvSpPr>
        <p:spPr>
          <a:xfrm>
            <a:off x="6210708" y="5398387"/>
            <a:ext cx="3871785" cy="923330"/>
          </a:xfrm>
          <a:prstGeom prst="rect">
            <a:avLst/>
          </a:prstGeom>
          <a:noFill/>
        </p:spPr>
        <p:txBody>
          <a:bodyPr wrap="square">
            <a:spAutoFit/>
          </a:bodyPr>
          <a:lstStyle/>
          <a:p>
            <a:pPr algn="ctr"/>
            <a:r>
              <a:rPr lang="en-ID" b="0" i="0" dirty="0">
                <a:effectLst/>
                <a:latin typeface="Söhne"/>
              </a:rPr>
              <a:t>Decarbonization is a significant global trend that focuses on reducing carbon emissions</a:t>
            </a:r>
            <a:endParaRPr lang="en-US" dirty="0"/>
          </a:p>
        </p:txBody>
      </p:sp>
      <p:pic>
        <p:nvPicPr>
          <p:cNvPr id="33" name="Picture 32">
            <a:extLst>
              <a:ext uri="{FF2B5EF4-FFF2-40B4-BE49-F238E27FC236}">
                <a16:creationId xmlns:a16="http://schemas.microsoft.com/office/drawing/2014/main" id="{C1E363B2-FA4A-08F6-4852-0D2E50B051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1626" y="3966058"/>
            <a:ext cx="1125978" cy="1125978"/>
          </a:xfrm>
          <a:prstGeom prst="rect">
            <a:avLst/>
          </a:prstGeom>
        </p:spPr>
      </p:pic>
      <p:pic>
        <p:nvPicPr>
          <p:cNvPr id="23" name="Picture 22" descr="A logo with two horses and a red and blue shield&#10;&#10;Description automatically generated">
            <a:extLst>
              <a:ext uri="{FF2B5EF4-FFF2-40B4-BE49-F238E27FC236}">
                <a16:creationId xmlns:a16="http://schemas.microsoft.com/office/drawing/2014/main" id="{0391F309-104F-E843-855D-40C592E23119}"/>
              </a:ext>
            </a:extLst>
          </p:cNvPr>
          <p:cNvPicPr>
            <a:picLocks noChangeAspect="1"/>
          </p:cNvPicPr>
          <p:nvPr/>
        </p:nvPicPr>
        <p:blipFill>
          <a:blip r:embed="rId8"/>
          <a:stretch>
            <a:fillRect/>
          </a:stretch>
        </p:blipFill>
        <p:spPr>
          <a:xfrm>
            <a:off x="10115880" y="68932"/>
            <a:ext cx="551599" cy="551599"/>
          </a:xfrm>
          <a:prstGeom prst="rect">
            <a:avLst/>
          </a:prstGeom>
        </p:spPr>
      </p:pic>
    </p:spTree>
    <p:extLst>
      <p:ext uri="{BB962C8B-B14F-4D97-AF65-F5344CB8AC3E}">
        <p14:creationId xmlns:p14="http://schemas.microsoft.com/office/powerpoint/2010/main" val="45854947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1426" y="662609"/>
            <a:ext cx="4094922" cy="715617"/>
          </a:xfrm>
          <a:prstGeom prst="rect">
            <a:avLst/>
          </a:prstGeom>
          <a:solidFill>
            <a:srgbClr val="C12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853384" y="530088"/>
            <a:ext cx="2476319" cy="646331"/>
          </a:xfrm>
          <a:prstGeom prst="rect">
            <a:avLst/>
          </a:prstGeom>
          <a:noFill/>
        </p:spPr>
        <p:txBody>
          <a:bodyPr wrap="none" rtlCol="0">
            <a:spAutoFit/>
          </a:bodyPr>
          <a:lstStyle/>
          <a:p>
            <a:r>
              <a:rPr lang="en-US" sz="3600" b="1" err="1">
                <a:solidFill>
                  <a:schemeClr val="bg1"/>
                </a:solidFill>
              </a:rPr>
              <a:t>Terimakasih</a:t>
            </a:r>
            <a:endParaRPr lang="en-US" sz="3600" b="1">
              <a:solidFill>
                <a:schemeClr val="bg1"/>
              </a:solidFill>
            </a:endParaRPr>
          </a:p>
        </p:txBody>
      </p:sp>
      <p:pic>
        <p:nvPicPr>
          <p:cNvPr id="5" name="Picture 4">
            <a:extLst>
              <a:ext uri="{FF2B5EF4-FFF2-40B4-BE49-F238E27FC236}">
                <a16:creationId xmlns:a16="http://schemas.microsoft.com/office/drawing/2014/main" id="{42B4518E-62C1-0D8C-153F-AD5010277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1D29CCD-5F18-D8BD-B74F-EF20F2FA72ED}"/>
              </a:ext>
            </a:extLst>
          </p:cNvPr>
          <p:cNvSpPr/>
          <p:nvPr/>
        </p:nvSpPr>
        <p:spPr>
          <a:xfrm>
            <a:off x="4121426" y="530088"/>
            <a:ext cx="4094922" cy="1009152"/>
          </a:xfrm>
          <a:prstGeom prst="rect">
            <a:avLst/>
          </a:prstGeom>
          <a:solidFill>
            <a:srgbClr val="C00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AA2E472-132B-BB14-37C1-15B6C97CD2C3}"/>
              </a:ext>
            </a:extLst>
          </p:cNvPr>
          <p:cNvSpPr txBox="1"/>
          <p:nvPr/>
        </p:nvSpPr>
        <p:spPr>
          <a:xfrm>
            <a:off x="5038046" y="569437"/>
            <a:ext cx="2734979" cy="707886"/>
          </a:xfrm>
          <a:prstGeom prst="rect">
            <a:avLst/>
          </a:prstGeom>
          <a:noFill/>
        </p:spPr>
        <p:txBody>
          <a:bodyPr wrap="none" rtlCol="0">
            <a:spAutoFit/>
          </a:bodyPr>
          <a:lstStyle/>
          <a:p>
            <a:r>
              <a:rPr lang="en-US" sz="4000" b="1" dirty="0">
                <a:solidFill>
                  <a:schemeClr val="bg1"/>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C4E802E-B8CC-9884-AA1C-898E1BAE9241}"/>
              </a:ext>
            </a:extLst>
          </p:cNvPr>
          <p:cNvPicPr>
            <a:picLocks noChangeAspect="1"/>
          </p:cNvPicPr>
          <p:nvPr/>
        </p:nvPicPr>
        <p:blipFill>
          <a:blip r:embed="rId2"/>
          <a:stretch>
            <a:fillRect/>
          </a:stretch>
        </p:blipFill>
        <p:spPr>
          <a:xfrm>
            <a:off x="182710" y="4521148"/>
            <a:ext cx="1863485" cy="1828398"/>
          </a:xfrm>
          <a:prstGeom prst="rect">
            <a:avLst/>
          </a:prstGeom>
        </p:spPr>
      </p:pic>
      <p:sp>
        <p:nvSpPr>
          <p:cNvPr id="22" name="object 17">
            <a:extLst>
              <a:ext uri="{FF2B5EF4-FFF2-40B4-BE49-F238E27FC236}">
                <a16:creationId xmlns:a16="http://schemas.microsoft.com/office/drawing/2014/main" id="{075B83B1-5B95-EC02-A7C2-29B411DC1A20}"/>
              </a:ext>
            </a:extLst>
          </p:cNvPr>
          <p:cNvSpPr/>
          <p:nvPr/>
        </p:nvSpPr>
        <p:spPr>
          <a:xfrm>
            <a:off x="6303322" y="766818"/>
            <a:ext cx="3775487" cy="351692"/>
          </a:xfrm>
          <a:custGeom>
            <a:avLst/>
            <a:gdLst/>
            <a:ahLst/>
            <a:cxnLst/>
            <a:rect l="l" t="t" r="r" b="b"/>
            <a:pathLst>
              <a:path w="9030970" h="381000">
                <a:moveTo>
                  <a:pt x="8967381" y="0"/>
                </a:moveTo>
                <a:lnTo>
                  <a:pt x="63498" y="0"/>
                </a:lnTo>
                <a:lnTo>
                  <a:pt x="38781" y="4989"/>
                </a:lnTo>
                <a:lnTo>
                  <a:pt x="18598" y="18598"/>
                </a:lnTo>
                <a:lnTo>
                  <a:pt x="4990" y="38781"/>
                </a:lnTo>
                <a:lnTo>
                  <a:pt x="0" y="63498"/>
                </a:lnTo>
                <a:lnTo>
                  <a:pt x="0" y="317484"/>
                </a:lnTo>
                <a:lnTo>
                  <a:pt x="4990" y="342201"/>
                </a:lnTo>
                <a:lnTo>
                  <a:pt x="18598" y="362385"/>
                </a:lnTo>
                <a:lnTo>
                  <a:pt x="38781" y="375993"/>
                </a:lnTo>
                <a:lnTo>
                  <a:pt x="63498" y="380983"/>
                </a:lnTo>
                <a:lnTo>
                  <a:pt x="8967381" y="380983"/>
                </a:lnTo>
                <a:lnTo>
                  <a:pt x="8992097" y="375993"/>
                </a:lnTo>
                <a:lnTo>
                  <a:pt x="9012281" y="362385"/>
                </a:lnTo>
                <a:lnTo>
                  <a:pt x="9025889" y="342201"/>
                </a:lnTo>
                <a:lnTo>
                  <a:pt x="9030879" y="317484"/>
                </a:lnTo>
                <a:lnTo>
                  <a:pt x="9030879" y="63498"/>
                </a:lnTo>
                <a:lnTo>
                  <a:pt x="9025889" y="38781"/>
                </a:lnTo>
                <a:lnTo>
                  <a:pt x="9012281" y="18598"/>
                </a:lnTo>
                <a:lnTo>
                  <a:pt x="8992097" y="4989"/>
                </a:lnTo>
                <a:lnTo>
                  <a:pt x="8967381" y="0"/>
                </a:lnTo>
                <a:close/>
              </a:path>
            </a:pathLst>
          </a:custGeom>
          <a:solidFill>
            <a:srgbClr val="C00000"/>
          </a:solidFill>
          <a:ln>
            <a:solidFill>
              <a:schemeClr val="bg1"/>
            </a:solidFill>
          </a:ln>
        </p:spPr>
        <p:txBody>
          <a:bodyPr wrap="square" lIns="0" tIns="0" rIns="0" bIns="0" rtlCol="0"/>
          <a:lstStyle/>
          <a:p>
            <a:endParaRPr sz="1660" dirty="0"/>
          </a:p>
        </p:txBody>
      </p:sp>
      <p:sp>
        <p:nvSpPr>
          <p:cNvPr id="21" name="object 17">
            <a:extLst>
              <a:ext uri="{FF2B5EF4-FFF2-40B4-BE49-F238E27FC236}">
                <a16:creationId xmlns:a16="http://schemas.microsoft.com/office/drawing/2014/main" id="{EE0B42E4-A7CD-4AC4-DD41-BCBB85DBF9A8}"/>
              </a:ext>
            </a:extLst>
          </p:cNvPr>
          <p:cNvSpPr/>
          <p:nvPr/>
        </p:nvSpPr>
        <p:spPr>
          <a:xfrm>
            <a:off x="198233" y="764552"/>
            <a:ext cx="3775487" cy="351692"/>
          </a:xfrm>
          <a:custGeom>
            <a:avLst/>
            <a:gdLst/>
            <a:ahLst/>
            <a:cxnLst/>
            <a:rect l="l" t="t" r="r" b="b"/>
            <a:pathLst>
              <a:path w="9030970" h="381000">
                <a:moveTo>
                  <a:pt x="8967381" y="0"/>
                </a:moveTo>
                <a:lnTo>
                  <a:pt x="63498" y="0"/>
                </a:lnTo>
                <a:lnTo>
                  <a:pt x="38781" y="4989"/>
                </a:lnTo>
                <a:lnTo>
                  <a:pt x="18598" y="18598"/>
                </a:lnTo>
                <a:lnTo>
                  <a:pt x="4990" y="38781"/>
                </a:lnTo>
                <a:lnTo>
                  <a:pt x="0" y="63498"/>
                </a:lnTo>
                <a:lnTo>
                  <a:pt x="0" y="317484"/>
                </a:lnTo>
                <a:lnTo>
                  <a:pt x="4990" y="342201"/>
                </a:lnTo>
                <a:lnTo>
                  <a:pt x="18598" y="362385"/>
                </a:lnTo>
                <a:lnTo>
                  <a:pt x="38781" y="375993"/>
                </a:lnTo>
                <a:lnTo>
                  <a:pt x="63498" y="380983"/>
                </a:lnTo>
                <a:lnTo>
                  <a:pt x="8967381" y="380983"/>
                </a:lnTo>
                <a:lnTo>
                  <a:pt x="8992097" y="375993"/>
                </a:lnTo>
                <a:lnTo>
                  <a:pt x="9012281" y="362385"/>
                </a:lnTo>
                <a:lnTo>
                  <a:pt x="9025889" y="342201"/>
                </a:lnTo>
                <a:lnTo>
                  <a:pt x="9030879" y="317484"/>
                </a:lnTo>
                <a:lnTo>
                  <a:pt x="9030879" y="63498"/>
                </a:lnTo>
                <a:lnTo>
                  <a:pt x="9025889" y="38781"/>
                </a:lnTo>
                <a:lnTo>
                  <a:pt x="9012281" y="18598"/>
                </a:lnTo>
                <a:lnTo>
                  <a:pt x="8992097" y="4989"/>
                </a:lnTo>
                <a:lnTo>
                  <a:pt x="8967381" y="0"/>
                </a:lnTo>
                <a:close/>
              </a:path>
            </a:pathLst>
          </a:custGeom>
          <a:solidFill>
            <a:srgbClr val="C00000"/>
          </a:solidFill>
          <a:ln>
            <a:solidFill>
              <a:schemeClr val="bg1"/>
            </a:solidFill>
          </a:ln>
        </p:spPr>
        <p:txBody>
          <a:bodyPr wrap="square" lIns="0" tIns="0" rIns="0" bIns="0" rtlCol="0"/>
          <a:lstStyle/>
          <a:p>
            <a:endParaRPr sz="1660" dirty="0"/>
          </a:p>
        </p:txBody>
      </p:sp>
      <p:sp>
        <p:nvSpPr>
          <p:cNvPr id="4" name="Slide Number Placeholder 3"/>
          <p:cNvSpPr>
            <a:spLocks noGrp="1"/>
          </p:cNvSpPr>
          <p:nvPr>
            <p:ph type="sldNum" sz="quarter" idx="2"/>
          </p:nvPr>
        </p:nvSpPr>
        <p:spPr/>
        <p:txBody>
          <a:bodyPr/>
          <a:lstStyle/>
          <a:p>
            <a:fld id="{86CB4B4D-7CA3-9044-876B-883B54F8677D}" type="slidenum">
              <a:rPr lang="en-ID" smtClean="0"/>
              <a:t>3</a:t>
            </a:fld>
            <a:endParaRPr lang="en-ID" dirty="0"/>
          </a:p>
        </p:txBody>
      </p:sp>
      <p:sp>
        <p:nvSpPr>
          <p:cNvPr id="6" name="Title 5"/>
          <p:cNvSpPr>
            <a:spLocks noGrp="1"/>
          </p:cNvSpPr>
          <p:nvPr>
            <p:ph type="title"/>
          </p:nvPr>
        </p:nvSpPr>
        <p:spPr>
          <a:xfrm>
            <a:off x="478232" y="25301"/>
            <a:ext cx="10972800" cy="663576"/>
          </a:xfrm>
        </p:spPr>
        <p:txBody>
          <a:bodyPr>
            <a:normAutofit/>
          </a:bodyPr>
          <a:lstStyle/>
          <a:p>
            <a:r>
              <a:rPr lang="en-US" sz="3200" dirty="0">
                <a:latin typeface="Arial" panose="020B0604020202020204" pitchFamily="34" charset="0"/>
                <a:cs typeface="Arial" panose="020B0604020202020204" pitchFamily="34" charset="0"/>
              </a:rPr>
              <a:t>PRESIDENTIAL</a:t>
            </a:r>
            <a:r>
              <a:rPr lang="en-US" sz="3200" dirty="0">
                <a:latin typeface="Trebuchet MS" panose="020B0603020202020204"/>
                <a:cs typeface="Trebuchet MS" panose="020B0603020202020204"/>
              </a:rPr>
              <a:t> DECREE NO.</a:t>
            </a:r>
            <a:r>
              <a:rPr lang="en-US" sz="3200" spc="5" dirty="0">
                <a:latin typeface="Trebuchet MS" panose="020B0603020202020204"/>
                <a:cs typeface="Trebuchet MS" panose="020B0603020202020204"/>
              </a:rPr>
              <a:t>1/2014</a:t>
            </a:r>
            <a:endParaRPr lang="en-US" sz="3200" dirty="0">
              <a:latin typeface="Arial" panose="020B0604020202020204" pitchFamily="34" charset="0"/>
              <a:cs typeface="Arial" panose="020B0604020202020204"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13" y="1499234"/>
            <a:ext cx="1625600" cy="203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14459" y="1167162"/>
            <a:ext cx="2505680" cy="307777"/>
          </a:xfrm>
          <a:prstGeom prst="rect">
            <a:avLst/>
          </a:prstGeom>
          <a:noFill/>
        </p:spPr>
        <p:txBody>
          <a:bodyPr wrap="square">
            <a:spAutoFit/>
          </a:bodyPr>
          <a:lstStyle/>
          <a:p>
            <a:pPr marL="11430" algn="ctr">
              <a:spcBef>
                <a:spcPts val="90"/>
              </a:spcBef>
            </a:pPr>
            <a:r>
              <a:rPr lang="en-ID" sz="1400" b="1" spc="-14" dirty="0">
                <a:latin typeface="Arial" panose="020B0604020202020204"/>
                <a:cs typeface="Arial" panose="020B0604020202020204"/>
              </a:rPr>
              <a:t>Steering Committee</a:t>
            </a:r>
            <a:endParaRPr lang="en-ID" sz="1400" b="1" dirty="0">
              <a:latin typeface="Arial" panose="020B0604020202020204"/>
              <a:cs typeface="Arial" panose="020B0604020202020204"/>
            </a:endParaRPr>
          </a:p>
        </p:txBody>
      </p:sp>
      <p:sp>
        <p:nvSpPr>
          <p:cNvPr id="11" name="TextBox 10"/>
          <p:cNvSpPr txBox="1"/>
          <p:nvPr/>
        </p:nvSpPr>
        <p:spPr>
          <a:xfrm>
            <a:off x="2409371" y="3570076"/>
            <a:ext cx="1074058" cy="261610"/>
          </a:xfrm>
          <a:prstGeom prst="rect">
            <a:avLst/>
          </a:prstGeom>
          <a:noFill/>
        </p:spPr>
        <p:txBody>
          <a:bodyPr wrap="square">
            <a:spAutoFit/>
          </a:bodyPr>
          <a:lstStyle/>
          <a:p>
            <a:pPr algn="ctr">
              <a:tabLst>
                <a:tab pos="1000760" algn="l"/>
              </a:tabLst>
              <a:defRPr/>
            </a:pPr>
            <a:r>
              <a:rPr lang="id-ID" sz="1100" b="1" kern="0" dirty="0">
                <a:cs typeface="Cambria" panose="02040503050406030204"/>
              </a:rPr>
              <a:t>Chief Executi</a:t>
            </a:r>
            <a:r>
              <a:rPr lang="en-US" sz="1100" b="1" kern="0" dirty="0">
                <a:cs typeface="Cambria" panose="02040503050406030204"/>
              </a:rPr>
              <a:t>v</a:t>
            </a:r>
            <a:r>
              <a:rPr lang="id-ID" sz="1100" b="1" kern="0" dirty="0">
                <a:cs typeface="Cambria" panose="02040503050406030204"/>
              </a:rPr>
              <a:t>e </a:t>
            </a:r>
            <a:r>
              <a:rPr lang="id-ID" sz="1100" kern="0" dirty="0">
                <a:cs typeface="Cambria" panose="02040503050406030204"/>
              </a:rPr>
              <a:t> </a:t>
            </a:r>
          </a:p>
        </p:txBody>
      </p:sp>
      <p:pic>
        <p:nvPicPr>
          <p:cNvPr id="13" name="Picture 12" descr="A person wearing a suit and tie&#10;&#10;Description automatically generated with medium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873" y="1515344"/>
            <a:ext cx="1522627" cy="2032786"/>
          </a:xfrm>
          <a:prstGeom prst="rect">
            <a:avLst/>
          </a:prstGeom>
        </p:spPr>
      </p:pic>
      <p:sp>
        <p:nvSpPr>
          <p:cNvPr id="15" name="TextBox 14"/>
          <p:cNvSpPr txBox="1"/>
          <p:nvPr/>
        </p:nvSpPr>
        <p:spPr>
          <a:xfrm>
            <a:off x="-174355" y="3553180"/>
            <a:ext cx="2786926" cy="261610"/>
          </a:xfrm>
          <a:prstGeom prst="rect">
            <a:avLst/>
          </a:prstGeom>
          <a:noFill/>
        </p:spPr>
        <p:txBody>
          <a:bodyPr wrap="square">
            <a:spAutoFit/>
          </a:bodyPr>
          <a:lstStyle/>
          <a:p>
            <a:pPr algn="ctr">
              <a:tabLst>
                <a:tab pos="1000760" algn="l"/>
              </a:tabLst>
              <a:defRPr/>
            </a:pPr>
            <a:r>
              <a:rPr lang="id-ID" sz="1100" b="1" kern="0" dirty="0">
                <a:cs typeface="Cambria" panose="02040503050406030204"/>
              </a:rPr>
              <a:t>Chairman</a:t>
            </a:r>
            <a:endParaRPr lang="en-US" sz="1100" kern="0" dirty="0">
              <a:cs typeface="Cambria" panose="02040503050406030204"/>
            </a:endParaRPr>
          </a:p>
        </p:txBody>
      </p:sp>
      <p:sp>
        <p:nvSpPr>
          <p:cNvPr id="17" name="TextBox 16"/>
          <p:cNvSpPr txBox="1"/>
          <p:nvPr/>
        </p:nvSpPr>
        <p:spPr>
          <a:xfrm>
            <a:off x="1018063" y="4008060"/>
            <a:ext cx="1977300" cy="307777"/>
          </a:xfrm>
          <a:prstGeom prst="rect">
            <a:avLst/>
          </a:prstGeom>
          <a:noFill/>
        </p:spPr>
        <p:txBody>
          <a:bodyPr wrap="square">
            <a:spAutoFit/>
          </a:bodyPr>
          <a:lstStyle/>
          <a:p>
            <a:pPr marL="11430" algn="ctr">
              <a:spcBef>
                <a:spcPts val="90"/>
              </a:spcBef>
            </a:pPr>
            <a:r>
              <a:rPr lang="en-ID" sz="1400" b="1" spc="-14" dirty="0">
                <a:latin typeface="Arial" panose="020B0604020202020204"/>
                <a:cs typeface="Arial" panose="020B0604020202020204"/>
              </a:rPr>
              <a:t>Executive Team</a:t>
            </a:r>
            <a:endParaRPr lang="en-ID" sz="1400" dirty="0">
              <a:latin typeface="Arial" panose="020B0604020202020204"/>
              <a:cs typeface="Arial" panose="020B0604020202020204"/>
            </a:endParaRPr>
          </a:p>
        </p:txBody>
      </p:sp>
      <p:sp>
        <p:nvSpPr>
          <p:cNvPr id="19" name="Rectangle 18"/>
          <p:cNvSpPr/>
          <p:nvPr/>
        </p:nvSpPr>
        <p:spPr>
          <a:xfrm>
            <a:off x="2006713" y="4433943"/>
            <a:ext cx="1718787" cy="31540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Content Placeholder 4"/>
          <p:cNvSpPr>
            <a:spLocks noGrp="1"/>
          </p:cNvSpPr>
          <p:nvPr>
            <p:ph type="body" idx="1"/>
          </p:nvPr>
        </p:nvSpPr>
        <p:spPr>
          <a:xfrm>
            <a:off x="4156600" y="1059257"/>
            <a:ext cx="7425838" cy="4525963"/>
          </a:xfrm>
        </p:spPr>
        <p:txBody>
          <a:bodyPr>
            <a:normAutofit fontScale="92500" lnSpcReduction="10000"/>
          </a:bodyPr>
          <a:lstStyle/>
          <a:p>
            <a:endParaRPr lang="en-US" sz="2000" dirty="0">
              <a:solidFill>
                <a:srgbClr val="3B7BC9"/>
              </a:solidFill>
              <a:latin typeface="Arial" panose="020B0604020202020204" pitchFamily="34" charset="0"/>
              <a:cs typeface="Arial" panose="020B0604020202020204" pitchFamily="34" charset="0"/>
            </a:endParaRPr>
          </a:p>
          <a:p>
            <a:r>
              <a:rPr lang="en-US" sz="2000" dirty="0">
                <a:solidFill>
                  <a:srgbClr val="3B7BC9"/>
                </a:solidFill>
                <a:latin typeface="Arial" panose="020B0604020202020204" pitchFamily="34" charset="0"/>
                <a:cs typeface="Arial" panose="020B0604020202020204" pitchFamily="34" charset="0"/>
              </a:rPr>
              <a:t>Formulate the general policy and strategic direction </a:t>
            </a:r>
            <a:r>
              <a:rPr lang="en-US" sz="2000" dirty="0">
                <a:solidFill>
                  <a:schemeClr val="tx1">
                    <a:lumMod val="95000"/>
                    <a:lumOff val="5000"/>
                  </a:schemeClr>
                </a:solidFill>
                <a:latin typeface="Arial" panose="020B0604020202020204" pitchFamily="34" charset="0"/>
                <a:cs typeface="Arial" panose="020B0604020202020204" pitchFamily="34" charset="0"/>
              </a:rPr>
              <a:t>of national development, through the development of information and communication </a:t>
            </a:r>
            <a:r>
              <a:rPr lang="en-US" sz="2000" dirty="0" err="1">
                <a:solidFill>
                  <a:schemeClr val="tx1">
                    <a:lumMod val="95000"/>
                    <a:lumOff val="5000"/>
                  </a:schemeClr>
                </a:solidFill>
                <a:latin typeface="Arial" panose="020B0604020202020204" pitchFamily="34" charset="0"/>
                <a:cs typeface="Arial" panose="020B0604020202020204" pitchFamily="34" charset="0"/>
              </a:rPr>
              <a:t>technolog</a:t>
            </a:r>
            <a:r>
              <a:rPr lang="id-ID" sz="2000" dirty="0">
                <a:solidFill>
                  <a:schemeClr val="tx1">
                    <a:lumMod val="95000"/>
                    <a:lumOff val="5000"/>
                  </a:schemeClr>
                </a:solidFill>
                <a:latin typeface="Arial" panose="020B0604020202020204" pitchFamily="34" charset="0"/>
                <a:cs typeface="Arial" panose="020B0604020202020204" pitchFamily="34" charset="0"/>
              </a:rPr>
              <a:t>y</a:t>
            </a:r>
            <a:r>
              <a:rPr lang="en-US" sz="2000" dirty="0">
                <a:solidFill>
                  <a:schemeClr val="tx1">
                    <a:lumMod val="95000"/>
                    <a:lumOff val="5000"/>
                  </a:schemeClr>
                </a:solidFill>
                <a:latin typeface="Arial" panose="020B0604020202020204" pitchFamily="34" charset="0"/>
                <a:cs typeface="Arial" panose="020B0604020202020204" pitchFamily="34" charset="0"/>
              </a:rPr>
              <a:t>, </a:t>
            </a:r>
            <a:r>
              <a:rPr lang="id-ID" sz="2000" dirty="0">
                <a:solidFill>
                  <a:schemeClr val="tx1">
                    <a:lumMod val="95000"/>
                    <a:lumOff val="5000"/>
                  </a:schemeClr>
                </a:solidFill>
                <a:latin typeface="Arial" panose="020B0604020202020204" pitchFamily="34" charset="0"/>
                <a:cs typeface="Arial" panose="020B0604020202020204" pitchFamily="34" charset="0"/>
              </a:rPr>
              <a:t>which includes </a:t>
            </a:r>
            <a:r>
              <a:rPr lang="en-US" sz="2000" dirty="0">
                <a:solidFill>
                  <a:schemeClr val="tx1">
                    <a:lumMod val="95000"/>
                    <a:lumOff val="5000"/>
                  </a:schemeClr>
                </a:solidFill>
                <a:latin typeface="Arial" panose="020B0604020202020204" pitchFamily="34" charset="0"/>
                <a:cs typeface="Arial" panose="020B0604020202020204" pitchFamily="34" charset="0"/>
              </a:rPr>
              <a:t>infrastructure, applications, and</a:t>
            </a:r>
            <a:r>
              <a:rPr lang="id-ID" sz="2000" dirty="0">
                <a:solidFill>
                  <a:schemeClr val="tx1">
                    <a:lumMod val="95000"/>
                    <a:lumOff val="5000"/>
                  </a:schemeClr>
                </a:solidFill>
                <a:latin typeface="Arial" panose="020B0604020202020204" pitchFamily="34" charset="0"/>
                <a:cs typeface="Arial" panose="020B0604020202020204" pitchFamily="34" charset="0"/>
              </a:rPr>
              <a:t> content</a:t>
            </a:r>
            <a:r>
              <a:rPr lang="id-ID" sz="2000" dirty="0">
                <a:latin typeface="Arial" panose="020B0604020202020204" pitchFamily="34" charset="0"/>
                <a:cs typeface="Arial" panose="020B0604020202020204" pitchFamily="34" charset="0"/>
              </a:rPr>
              <a:t>;</a:t>
            </a:r>
          </a:p>
          <a:p>
            <a:r>
              <a:rPr lang="id-ID" sz="2000" dirty="0">
                <a:solidFill>
                  <a:schemeClr val="tx1">
                    <a:lumMod val="95000"/>
                    <a:lumOff val="5000"/>
                  </a:schemeClr>
                </a:solidFill>
                <a:latin typeface="Arial" panose="020B0604020202020204" pitchFamily="34" charset="0"/>
                <a:cs typeface="Arial" panose="020B0604020202020204" pitchFamily="34" charset="0"/>
              </a:rPr>
              <a:t>Conduct a</a:t>
            </a:r>
            <a:r>
              <a:rPr lang="en-US" sz="2000" dirty="0" err="1">
                <a:solidFill>
                  <a:schemeClr val="tx1">
                    <a:lumMod val="95000"/>
                    <a:lumOff val="5000"/>
                  </a:schemeClr>
                </a:solidFill>
                <a:latin typeface="Arial" panose="020B0604020202020204" pitchFamily="34" charset="0"/>
                <a:cs typeface="Arial" panose="020B0604020202020204" pitchFamily="34" charset="0"/>
              </a:rPr>
              <a:t>ssessment</a:t>
            </a:r>
            <a:r>
              <a:rPr lang="en-US" sz="2000" dirty="0">
                <a:solidFill>
                  <a:schemeClr val="tx1">
                    <a:lumMod val="95000"/>
                    <a:lumOff val="5000"/>
                  </a:schemeClr>
                </a:solidFill>
                <a:latin typeface="Arial" panose="020B0604020202020204" pitchFamily="34" charset="0"/>
                <a:cs typeface="Arial" panose="020B0604020202020204" pitchFamily="34" charset="0"/>
              </a:rPr>
              <a:t>, evaluation, and input in determining the steps to </a:t>
            </a:r>
            <a:r>
              <a:rPr lang="en-US" sz="2000" dirty="0">
                <a:solidFill>
                  <a:srgbClr val="3B7BC9"/>
                </a:solidFill>
                <a:latin typeface="Arial" panose="020B0604020202020204" pitchFamily="34" charset="0"/>
                <a:cs typeface="Arial" panose="020B0604020202020204" pitchFamily="34" charset="0"/>
              </a:rPr>
              <a:t>resolve the existing strategic issues </a:t>
            </a:r>
            <a:r>
              <a:rPr lang="en-US" sz="2000" dirty="0">
                <a:solidFill>
                  <a:schemeClr val="tx1">
                    <a:lumMod val="95000"/>
                    <a:lumOff val="5000"/>
                  </a:schemeClr>
                </a:solidFill>
                <a:latin typeface="Arial" panose="020B0604020202020204" pitchFamily="34" charset="0"/>
                <a:cs typeface="Arial" panose="020B0604020202020204" pitchFamily="34" charset="0"/>
              </a:rPr>
              <a:t>for the development of information and communication </a:t>
            </a:r>
            <a:r>
              <a:rPr lang="en-US" sz="2000" dirty="0" err="1">
                <a:solidFill>
                  <a:schemeClr val="tx1">
                    <a:lumMod val="95000"/>
                    <a:lumOff val="5000"/>
                  </a:schemeClr>
                </a:solidFill>
                <a:latin typeface="Arial" panose="020B0604020202020204" pitchFamily="34" charset="0"/>
                <a:cs typeface="Arial" panose="020B0604020202020204" pitchFamily="34" charset="0"/>
              </a:rPr>
              <a:t>technolog</a:t>
            </a:r>
            <a:r>
              <a:rPr lang="id-ID" sz="2000" dirty="0">
                <a:solidFill>
                  <a:schemeClr val="tx1">
                    <a:lumMod val="95000"/>
                    <a:lumOff val="5000"/>
                  </a:schemeClr>
                </a:solidFill>
                <a:latin typeface="Arial" panose="020B0604020202020204" pitchFamily="34" charset="0"/>
                <a:cs typeface="Arial" panose="020B0604020202020204" pitchFamily="34" charset="0"/>
              </a:rPr>
              <a:t>y</a:t>
            </a:r>
            <a:r>
              <a:rPr lang="id-ID"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p>
          <a:p>
            <a:r>
              <a:rPr lang="id-ID" sz="2000" dirty="0">
                <a:solidFill>
                  <a:srgbClr val="3B7BC9"/>
                </a:solidFill>
                <a:latin typeface="Arial" panose="020B0604020202020204" pitchFamily="34" charset="0"/>
                <a:cs typeface="Arial" panose="020B0604020202020204" pitchFamily="34" charset="0"/>
              </a:rPr>
              <a:t>Conduct </a:t>
            </a:r>
            <a:r>
              <a:rPr lang="en-US" sz="2000" dirty="0">
                <a:solidFill>
                  <a:srgbClr val="3B7BC9"/>
                </a:solidFill>
                <a:latin typeface="Arial" panose="020B0604020202020204" pitchFamily="34" charset="0"/>
                <a:cs typeface="Arial" panose="020B0604020202020204" pitchFamily="34" charset="0"/>
              </a:rPr>
              <a:t>National </a:t>
            </a:r>
            <a:r>
              <a:rPr lang="en-US" sz="2000" dirty="0" err="1">
                <a:solidFill>
                  <a:srgbClr val="3B7BC9"/>
                </a:solidFill>
                <a:latin typeface="Arial" panose="020B0604020202020204" pitchFamily="34" charset="0"/>
                <a:cs typeface="Arial" panose="020B0604020202020204" pitchFamily="34" charset="0"/>
              </a:rPr>
              <a:t>coordinati</a:t>
            </a:r>
            <a:r>
              <a:rPr lang="id-ID" sz="2000" dirty="0">
                <a:solidFill>
                  <a:srgbClr val="3B7BC9"/>
                </a:solidFill>
                <a:latin typeface="Arial" panose="020B0604020202020204" pitchFamily="34" charset="0"/>
                <a:cs typeface="Arial" panose="020B0604020202020204" pitchFamily="34" charset="0"/>
              </a:rPr>
              <a:t>on</a:t>
            </a:r>
            <a:r>
              <a:rPr lang="en-US" sz="2000" dirty="0">
                <a:solidFill>
                  <a:srgbClr val="3B7BC9"/>
                </a:solidFill>
                <a:latin typeface="Arial" panose="020B0604020202020204" pitchFamily="34" charset="0"/>
                <a:cs typeface="Arial" panose="020B0604020202020204" pitchFamily="34" charset="0"/>
              </a:rPr>
              <a:t> </a:t>
            </a:r>
            <a:r>
              <a:rPr lang="en-US" sz="2000" dirty="0">
                <a:solidFill>
                  <a:schemeClr val="tx1">
                    <a:lumMod val="95000"/>
                    <a:lumOff val="5000"/>
                  </a:schemeClr>
                </a:solidFill>
                <a:latin typeface="Arial" panose="020B0604020202020204" pitchFamily="34" charset="0"/>
                <a:cs typeface="Arial" panose="020B0604020202020204" pitchFamily="34" charset="0"/>
              </a:rPr>
              <a:t>with </a:t>
            </a:r>
            <a:r>
              <a:rPr lang="id-ID" sz="2000" dirty="0">
                <a:solidFill>
                  <a:schemeClr val="tx1">
                    <a:lumMod val="95000"/>
                    <a:lumOff val="5000"/>
                  </a:schemeClr>
                </a:solidFill>
                <a:latin typeface="Arial" panose="020B0604020202020204" pitchFamily="34" charset="0"/>
                <a:cs typeface="Arial" panose="020B0604020202020204" pitchFamily="34" charset="0"/>
              </a:rPr>
              <a:t>Central/ Local G</a:t>
            </a:r>
            <a:r>
              <a:rPr lang="en-US" sz="2000" dirty="0" err="1">
                <a:solidFill>
                  <a:schemeClr val="tx1">
                    <a:lumMod val="95000"/>
                    <a:lumOff val="5000"/>
                  </a:schemeClr>
                </a:solidFill>
                <a:latin typeface="Arial" panose="020B0604020202020204" pitchFamily="34" charset="0"/>
                <a:cs typeface="Arial" panose="020B0604020202020204" pitchFamily="34" charset="0"/>
              </a:rPr>
              <a:t>overnment</a:t>
            </a:r>
            <a:r>
              <a:rPr lang="id-ID" sz="2000" dirty="0">
                <a:solidFill>
                  <a:schemeClr val="tx1">
                    <a:lumMod val="95000"/>
                    <a:lumOff val="5000"/>
                  </a:schemeClr>
                </a:solidFill>
                <a:latin typeface="Arial" panose="020B0604020202020204" pitchFamily="34" charset="0"/>
                <a:cs typeface="Arial" panose="020B0604020202020204" pitchFamily="34" charset="0"/>
              </a:rPr>
              <a:t>, State-owned Entreprise</a:t>
            </a:r>
            <a:r>
              <a:rPr lang="en-US" sz="2000" dirty="0">
                <a:solidFill>
                  <a:schemeClr val="tx1">
                    <a:lumMod val="95000"/>
                    <a:lumOff val="5000"/>
                  </a:schemeClr>
                </a:solidFill>
                <a:latin typeface="Arial" panose="020B0604020202020204" pitchFamily="34" charset="0"/>
                <a:cs typeface="Arial" panose="020B0604020202020204" pitchFamily="34" charset="0"/>
              </a:rPr>
              <a:t>/ Regional</a:t>
            </a:r>
            <a:r>
              <a:rPr lang="id-ID" sz="2000" dirty="0">
                <a:solidFill>
                  <a:schemeClr val="tx1">
                    <a:lumMod val="95000"/>
                    <a:lumOff val="5000"/>
                  </a:schemeClr>
                </a:solidFill>
                <a:latin typeface="Arial" panose="020B0604020202020204" pitchFamily="34" charset="0"/>
                <a:cs typeface="Arial" panose="020B0604020202020204" pitchFamily="34" charset="0"/>
              </a:rPr>
              <a:t>-o</a:t>
            </a:r>
            <a:r>
              <a:rPr lang="en-US" sz="2000" dirty="0" err="1">
                <a:solidFill>
                  <a:schemeClr val="tx1">
                    <a:lumMod val="95000"/>
                    <a:lumOff val="5000"/>
                  </a:schemeClr>
                </a:solidFill>
                <a:latin typeface="Arial" panose="020B0604020202020204" pitchFamily="34" charset="0"/>
                <a:cs typeface="Arial" panose="020B0604020202020204" pitchFamily="34" charset="0"/>
              </a:rPr>
              <a:t>wned</a:t>
            </a:r>
            <a:r>
              <a:rPr lang="en-US" sz="2000" dirty="0">
                <a:solidFill>
                  <a:schemeClr val="tx1">
                    <a:lumMod val="95000"/>
                    <a:lumOff val="5000"/>
                  </a:schemeClr>
                </a:solidFill>
                <a:latin typeface="Arial" panose="020B0604020202020204" pitchFamily="34" charset="0"/>
                <a:cs typeface="Arial" panose="020B0604020202020204" pitchFamily="34" charset="0"/>
              </a:rPr>
              <a:t> Enterprises, Businesses, Professional</a:t>
            </a:r>
            <a:r>
              <a:rPr lang="id-ID" sz="2000" dirty="0">
                <a:solidFill>
                  <a:schemeClr val="tx1">
                    <a:lumMod val="95000"/>
                    <a:lumOff val="5000"/>
                  </a:schemeClr>
                </a:solidFill>
                <a:latin typeface="Arial" panose="020B0604020202020204" pitchFamily="34" charset="0"/>
                <a:cs typeface="Arial" panose="020B0604020202020204" pitchFamily="34" charset="0"/>
              </a:rPr>
              <a:t> Agencies</a:t>
            </a:r>
            <a:r>
              <a:rPr lang="en-US" sz="2000" dirty="0">
                <a:solidFill>
                  <a:schemeClr val="tx1">
                    <a:lumMod val="95000"/>
                    <a:lumOff val="5000"/>
                  </a:schemeClr>
                </a:solidFill>
                <a:latin typeface="Arial" panose="020B0604020202020204" pitchFamily="34" charset="0"/>
                <a:cs typeface="Arial" panose="020B0604020202020204" pitchFamily="34" charset="0"/>
              </a:rPr>
              <a:t>, and general public in the development of information and communication technology as well as empowering society</a:t>
            </a:r>
            <a:r>
              <a:rPr lang="id-ID" sz="2000" dirty="0">
                <a:solidFill>
                  <a:schemeClr val="tx1">
                    <a:lumMod val="95000"/>
                    <a:lumOff val="5000"/>
                  </a:schemeClr>
                </a:solidFill>
                <a:latin typeface="Arial" panose="020B0604020202020204" pitchFamily="34" charset="0"/>
                <a:cs typeface="Arial" panose="020B0604020202020204" pitchFamily="34" charset="0"/>
              </a:rPr>
              <a:t>;</a:t>
            </a:r>
            <a:r>
              <a:rPr lang="id-ID"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a:t>
            </a:r>
            <a:endParaRPr lang="id-ID" sz="2000" dirty="0">
              <a:latin typeface="Arial" panose="020B0604020202020204" pitchFamily="34" charset="0"/>
              <a:cs typeface="Arial" panose="020B0604020202020204" pitchFamily="34" charset="0"/>
            </a:endParaRPr>
          </a:p>
          <a:p>
            <a:r>
              <a:rPr lang="id-ID" sz="2000" dirty="0">
                <a:solidFill>
                  <a:srgbClr val="3B7BC9"/>
                </a:solidFill>
                <a:latin typeface="Arial" panose="020B0604020202020204" pitchFamily="34" charset="0"/>
                <a:cs typeface="Arial" panose="020B0604020202020204" pitchFamily="34" charset="0"/>
              </a:rPr>
              <a:t>Provide approvement on</a:t>
            </a:r>
            <a:r>
              <a:rPr lang="en-US" sz="2000" dirty="0">
                <a:solidFill>
                  <a:srgbClr val="3B7BC9"/>
                </a:solidFill>
                <a:latin typeface="Arial" panose="020B0604020202020204" pitchFamily="34" charset="0"/>
                <a:cs typeface="Arial" panose="020B0604020202020204" pitchFamily="34" charset="0"/>
              </a:rPr>
              <a:t> the implementation </a:t>
            </a:r>
            <a:r>
              <a:rPr lang="id-ID" sz="2000" dirty="0">
                <a:latin typeface="Arial" panose="020B0604020202020204" pitchFamily="34" charset="0"/>
                <a:ea typeface="Cambria" panose="02040503050406030204" pitchFamily="18" charset="0"/>
                <a:cs typeface="Arial" panose="020B0604020202020204" pitchFamily="34" charset="0"/>
              </a:rPr>
              <a:t>on inter-ministerial information and communication technology development programmes to ensure the effectiveness and efficiency</a:t>
            </a:r>
            <a:endParaRPr lang="id-ID" sz="2000" dirty="0">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endParaRPr>
          </a:p>
        </p:txBody>
      </p:sp>
      <p:sp>
        <p:nvSpPr>
          <p:cNvPr id="23" name="TextBox 22"/>
          <p:cNvSpPr txBox="1"/>
          <p:nvPr/>
        </p:nvSpPr>
        <p:spPr>
          <a:xfrm>
            <a:off x="1097307" y="745806"/>
            <a:ext cx="1845372" cy="369332"/>
          </a:xfrm>
          <a:prstGeom prst="rect">
            <a:avLst/>
          </a:prstGeom>
          <a:noFill/>
        </p:spPr>
        <p:txBody>
          <a:bodyPr wrap="square">
            <a:spAutoFit/>
          </a:bodyPr>
          <a:lstStyle/>
          <a:p>
            <a:pPr marL="11430" algn="ctr">
              <a:spcBef>
                <a:spcPts val="90"/>
              </a:spcBef>
            </a:pPr>
            <a:r>
              <a:rPr lang="en-ID" sz="1800" b="1" spc="-14" dirty="0">
                <a:solidFill>
                  <a:schemeClr val="bg1"/>
                </a:solidFill>
                <a:latin typeface="Arial" panose="020B0604020202020204"/>
                <a:cs typeface="Arial" panose="020B0604020202020204"/>
              </a:rPr>
              <a:t>Structure</a:t>
            </a:r>
            <a:endParaRPr lang="en-ID" sz="1800" dirty="0">
              <a:solidFill>
                <a:schemeClr val="bg1"/>
              </a:solidFill>
              <a:latin typeface="Arial" panose="020B0604020202020204"/>
              <a:cs typeface="Arial" panose="020B0604020202020204"/>
            </a:endParaRPr>
          </a:p>
        </p:txBody>
      </p:sp>
      <p:sp>
        <p:nvSpPr>
          <p:cNvPr id="24" name="TextBox 23"/>
          <p:cNvSpPr txBox="1"/>
          <p:nvPr/>
        </p:nvSpPr>
        <p:spPr>
          <a:xfrm>
            <a:off x="6727754" y="766818"/>
            <a:ext cx="2727169" cy="369332"/>
          </a:xfrm>
          <a:prstGeom prst="rect">
            <a:avLst/>
          </a:prstGeom>
          <a:noFill/>
        </p:spPr>
        <p:txBody>
          <a:bodyPr wrap="square">
            <a:spAutoFit/>
          </a:bodyPr>
          <a:lstStyle/>
          <a:p>
            <a:pPr marL="11430" algn="ctr">
              <a:spcBef>
                <a:spcPts val="90"/>
              </a:spcBef>
            </a:pPr>
            <a:r>
              <a:rPr lang="en-ID" sz="1800" b="1" spc="-14" dirty="0">
                <a:solidFill>
                  <a:schemeClr val="bg1"/>
                </a:solidFill>
                <a:latin typeface="Arial" panose="020B0604020202020204"/>
                <a:cs typeface="Arial" panose="020B0604020202020204"/>
              </a:rPr>
              <a:t>Tasks</a:t>
            </a:r>
            <a:endParaRPr lang="en-ID" sz="1800" dirty="0">
              <a:solidFill>
                <a:schemeClr val="bg1"/>
              </a:solidFill>
              <a:latin typeface="Arial" panose="020B0604020202020204"/>
              <a:cs typeface="Arial" panose="020B0604020202020204"/>
            </a:endParaRPr>
          </a:p>
        </p:txBody>
      </p:sp>
      <p:sp>
        <p:nvSpPr>
          <p:cNvPr id="30" name="TextBox 29"/>
          <p:cNvSpPr txBox="1"/>
          <p:nvPr/>
        </p:nvSpPr>
        <p:spPr>
          <a:xfrm>
            <a:off x="4457712" y="5799348"/>
            <a:ext cx="6903051" cy="369332"/>
          </a:xfrm>
          <a:prstGeom prst="rect">
            <a:avLst/>
          </a:prstGeom>
          <a:noFill/>
        </p:spPr>
        <p:txBody>
          <a:bodyPr wrap="square">
            <a:spAutoFit/>
          </a:bodyPr>
          <a:lstStyle/>
          <a:p>
            <a:r>
              <a:rPr lang="en-US" sz="1800" b="1" spc="-9" dirty="0">
                <a:latin typeface="Arial" panose="020B0604020202020204" pitchFamily="34" charset="0"/>
                <a:cs typeface="Arial" panose="020B0604020202020204" pitchFamily="34" charset="0"/>
              </a:rPr>
              <a:t>National Development Planning Ministerial Decree No.86/2021</a:t>
            </a:r>
            <a:endParaRPr lang="en-ID" b="1" dirty="0"/>
          </a:p>
        </p:txBody>
      </p:sp>
      <p:sp>
        <p:nvSpPr>
          <p:cNvPr id="32" name="TextBox 31"/>
          <p:cNvSpPr txBox="1"/>
          <p:nvPr/>
        </p:nvSpPr>
        <p:spPr>
          <a:xfrm>
            <a:off x="4156600" y="6175371"/>
            <a:ext cx="6633028" cy="400110"/>
          </a:xfrm>
          <a:prstGeom prst="rect">
            <a:avLst/>
          </a:prstGeom>
          <a:noFill/>
        </p:spPr>
        <p:txBody>
          <a:bodyPr wrap="square">
            <a:spAutoFit/>
          </a:bodyPr>
          <a:lstStyle/>
          <a:p>
            <a:pPr marL="285750" indent="-285750">
              <a:buFont typeface="Arial" panose="020B0604020202020204" pitchFamily="34" charset="0"/>
              <a:buChar char="•"/>
            </a:pPr>
            <a:r>
              <a:rPr lang="sv-SE" sz="2000" dirty="0">
                <a:solidFill>
                  <a:srgbClr val="0070C0"/>
                </a:solidFill>
                <a:latin typeface="Arial" panose="020B0604020202020204" pitchFamily="34" charset="0"/>
                <a:cs typeface="Arial" panose="020B0604020202020204" pitchFamily="34" charset="0"/>
              </a:rPr>
              <a:t>Digital Transformation Development</a:t>
            </a:r>
            <a:endParaRPr lang="en-ID" sz="2000" dirty="0">
              <a:solidFill>
                <a:srgbClr val="0070C0"/>
              </a:solidFill>
            </a:endParaRPr>
          </a:p>
        </p:txBody>
      </p:sp>
      <p:sp>
        <p:nvSpPr>
          <p:cNvPr id="33" name="TextBox 32"/>
          <p:cNvSpPr txBox="1"/>
          <p:nvPr/>
        </p:nvSpPr>
        <p:spPr>
          <a:xfrm>
            <a:off x="-239339" y="6504081"/>
            <a:ext cx="2786926" cy="261610"/>
          </a:xfrm>
          <a:prstGeom prst="rect">
            <a:avLst/>
          </a:prstGeom>
          <a:noFill/>
        </p:spPr>
        <p:txBody>
          <a:bodyPr wrap="square">
            <a:spAutoFit/>
          </a:bodyPr>
          <a:lstStyle/>
          <a:p>
            <a:pPr algn="ctr">
              <a:tabLst>
                <a:tab pos="1000760" algn="l"/>
              </a:tabLst>
              <a:defRPr/>
            </a:pPr>
            <a:r>
              <a:rPr lang="id-ID" sz="1100" b="1" kern="0" dirty="0">
                <a:cs typeface="Cambria" panose="02040503050406030204"/>
              </a:rPr>
              <a:t>Chairman</a:t>
            </a:r>
            <a:endParaRPr lang="en-US" sz="1100" kern="0" dirty="0">
              <a:cs typeface="Cambria" panose="02040503050406030204"/>
            </a:endParaRPr>
          </a:p>
        </p:txBody>
      </p:sp>
      <p:sp>
        <p:nvSpPr>
          <p:cNvPr id="5" name="Rectangle 4">
            <a:extLst>
              <a:ext uri="{FF2B5EF4-FFF2-40B4-BE49-F238E27FC236}">
                <a16:creationId xmlns:a16="http://schemas.microsoft.com/office/drawing/2014/main" id="{108BC1B3-A18C-D055-FB3E-DF54ED32F4B1}"/>
              </a:ext>
            </a:extLst>
          </p:cNvPr>
          <p:cNvSpPr/>
          <p:nvPr/>
        </p:nvSpPr>
        <p:spPr>
          <a:xfrm>
            <a:off x="268224" y="1432731"/>
            <a:ext cx="3633216" cy="23989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017004B-A06E-0056-8B45-603F708F3706}"/>
              </a:ext>
            </a:extLst>
          </p:cNvPr>
          <p:cNvSpPr/>
          <p:nvPr/>
        </p:nvSpPr>
        <p:spPr>
          <a:xfrm>
            <a:off x="256032" y="4285659"/>
            <a:ext cx="3633216" cy="2480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982482" y="4430732"/>
            <a:ext cx="1830131" cy="276999"/>
          </a:xfrm>
          <a:prstGeom prst="rect">
            <a:avLst/>
          </a:prstGeom>
          <a:noFill/>
        </p:spPr>
        <p:txBody>
          <a:bodyPr wrap="square">
            <a:spAutoFit/>
          </a:bodyPr>
          <a:lstStyle/>
          <a:p>
            <a:pPr marL="11430" algn="ctr">
              <a:spcBef>
                <a:spcPts val="90"/>
              </a:spcBef>
            </a:pPr>
            <a:r>
              <a:rPr lang="en-ID" sz="1200" b="1" spc="-14" dirty="0" err="1">
                <a:solidFill>
                  <a:schemeClr val="bg1"/>
                </a:solidFill>
                <a:latin typeface="Arial" panose="020B0604020202020204"/>
                <a:cs typeface="Arial" panose="020B0604020202020204"/>
              </a:rPr>
              <a:t>Multistakeholders</a:t>
            </a:r>
            <a:endParaRPr lang="en-ID" sz="1200" dirty="0">
              <a:solidFill>
                <a:schemeClr val="bg1"/>
              </a:solidFill>
              <a:latin typeface="Arial" panose="020B0604020202020204"/>
              <a:cs typeface="Arial" panose="020B0604020202020204"/>
            </a:endParaRPr>
          </a:p>
        </p:txBody>
      </p:sp>
      <p:sp>
        <p:nvSpPr>
          <p:cNvPr id="27" name="Rectangle 26">
            <a:extLst>
              <a:ext uri="{FF2B5EF4-FFF2-40B4-BE49-F238E27FC236}">
                <a16:creationId xmlns:a16="http://schemas.microsoft.com/office/drawing/2014/main" id="{5BC1862D-D092-3084-86E2-199CEA5E0DF9}"/>
              </a:ext>
            </a:extLst>
          </p:cNvPr>
          <p:cNvSpPr/>
          <p:nvPr/>
        </p:nvSpPr>
        <p:spPr>
          <a:xfrm>
            <a:off x="2006713" y="4825687"/>
            <a:ext cx="1718787" cy="16435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331EB3-763C-EE30-DBC4-94E1D1547A86}"/>
              </a:ext>
            </a:extLst>
          </p:cNvPr>
          <p:cNvSpPr txBox="1"/>
          <p:nvPr/>
        </p:nvSpPr>
        <p:spPr>
          <a:xfrm>
            <a:off x="2084832" y="4852804"/>
            <a:ext cx="1770651" cy="1169551"/>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id-ID" sz="1000" dirty="0" err="1">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rPr>
              <a:t>Academicians</a:t>
            </a:r>
            <a:endParaRPr lang="id-ID" sz="1000" dirty="0">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endParaRPr>
          </a:p>
          <a:p>
            <a:pPr marL="171450" indent="-171450">
              <a:lnSpc>
                <a:spcPct val="120000"/>
              </a:lnSpc>
              <a:buFont typeface="Arial" panose="020B0604020202020204" pitchFamily="34" charset="0"/>
              <a:buChar char="•"/>
            </a:pPr>
            <a:r>
              <a:rPr lang="id-ID" sz="1000" dirty="0">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rPr>
              <a:t>Business</a:t>
            </a:r>
          </a:p>
          <a:p>
            <a:pPr marL="171450" indent="-171450">
              <a:lnSpc>
                <a:spcPct val="120000"/>
              </a:lnSpc>
              <a:buFont typeface="Arial" panose="020B0604020202020204" pitchFamily="34" charset="0"/>
              <a:buChar char="•"/>
            </a:pPr>
            <a:r>
              <a:rPr lang="id-ID" sz="1000" dirty="0" err="1">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rPr>
              <a:t>Government</a:t>
            </a:r>
            <a:r>
              <a:rPr lang="id-ID" sz="1000" dirty="0">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rPr>
              <a:t> </a:t>
            </a:r>
          </a:p>
          <a:p>
            <a:pPr marL="171450" indent="-171450">
              <a:lnSpc>
                <a:spcPct val="120000"/>
              </a:lnSpc>
              <a:buFont typeface="Arial" panose="020B0604020202020204" pitchFamily="34" charset="0"/>
              <a:buChar char="•"/>
            </a:pPr>
            <a:r>
              <a:rPr lang="id-ID" sz="1000" dirty="0" err="1">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rPr>
              <a:t>Community</a:t>
            </a:r>
            <a:r>
              <a:rPr lang="id-ID" sz="1000" dirty="0">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rPr>
              <a:t>, </a:t>
            </a:r>
            <a:r>
              <a:rPr lang="id-ID" sz="1000" dirty="0" err="1">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rPr>
              <a:t>Expert</a:t>
            </a:r>
            <a:r>
              <a:rPr lang="id-ID" sz="1000" dirty="0">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rPr>
              <a:t>, </a:t>
            </a:r>
            <a:r>
              <a:rPr lang="id-ID" sz="1000" dirty="0" err="1">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rPr>
              <a:t>Practitioners</a:t>
            </a:r>
            <a:endParaRPr lang="id-ID" sz="1000" dirty="0">
              <a:solidFill>
                <a:schemeClr val="tx1">
                  <a:lumMod val="95000"/>
                  <a:lumOff val="5000"/>
                </a:schemeClr>
              </a:solidFill>
              <a:latin typeface="Arial" panose="020B0604020202020204" pitchFamily="34" charset="0"/>
              <a:ea typeface="Cambria" panose="02040503050406030204" pitchFamily="18" charset="0"/>
              <a:cs typeface="Arial" panose="020B0604020202020204" pitchFamily="34" charset="0"/>
            </a:endParaRPr>
          </a:p>
          <a:p>
            <a:pPr marL="171450" indent="-171450">
              <a:buFont typeface="Arial" panose="020B0604020202020204" pitchFamily="34" charset="0"/>
              <a:buChar char="•"/>
            </a:pPr>
            <a:endParaRPr lang="en-US" sz="10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99F72-26C3-F14D-8555-27A6FE0E109F}"/>
              </a:ext>
            </a:extLst>
          </p:cNvPr>
          <p:cNvSpPr/>
          <p:nvPr/>
        </p:nvSpPr>
        <p:spPr>
          <a:xfrm>
            <a:off x="0" y="468923"/>
            <a:ext cx="12192000" cy="60256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23428809-53BB-8848-8F67-7F346DB417DB}"/>
              </a:ext>
            </a:extLst>
          </p:cNvPr>
          <p:cNvSpPr>
            <a:spLocks noGrp="1"/>
          </p:cNvSpPr>
          <p:nvPr>
            <p:ph type="body" idx="1"/>
          </p:nvPr>
        </p:nvSpPr>
        <p:spPr>
          <a:xfrm>
            <a:off x="609600" y="2818360"/>
            <a:ext cx="10972800" cy="1221280"/>
          </a:xfrm>
        </p:spPr>
        <p:txBody>
          <a:bodyPr>
            <a:normAutofit fontScale="77500" lnSpcReduction="20000"/>
          </a:bodyPr>
          <a:lstStyle/>
          <a:p>
            <a:pPr marL="0" indent="0" algn="ctr">
              <a:buNone/>
            </a:pPr>
            <a:r>
              <a:rPr lang="en-ID" sz="4000" b="1" i="0" dirty="0">
                <a:solidFill>
                  <a:schemeClr val="bg1"/>
                </a:solidFill>
                <a:effectLst/>
                <a:latin typeface="Plus Jakarta Sans"/>
              </a:rPr>
              <a:t>Golden Indonesia 2045 Vision</a:t>
            </a:r>
            <a:br>
              <a:rPr lang="en-ID" sz="4000" b="1" i="0" dirty="0">
                <a:solidFill>
                  <a:schemeClr val="bg1"/>
                </a:solidFill>
                <a:effectLst/>
                <a:latin typeface="Plus Jakarta Sans"/>
              </a:rPr>
            </a:br>
            <a:endParaRPr lang="en-ID" sz="3200" b="0" i="0" dirty="0">
              <a:solidFill>
                <a:srgbClr val="737373"/>
              </a:solidFill>
              <a:effectLst/>
              <a:latin typeface="Plus Jakarta Sans"/>
            </a:endParaRPr>
          </a:p>
          <a:p>
            <a:pPr marL="0" indent="0" algn="ctr">
              <a:buNone/>
            </a:pPr>
            <a:r>
              <a:rPr lang="en-ID" sz="4600" b="1" i="0" dirty="0">
                <a:solidFill>
                  <a:srgbClr val="FFFF00"/>
                </a:solidFill>
                <a:effectLst/>
                <a:latin typeface="Plus Jakarta Sans"/>
              </a:rPr>
              <a:t>"Sovereign, Advanced and Sustainable Maritime State"</a:t>
            </a:r>
            <a:endParaRPr lang="en-US" sz="4600" b="1" dirty="0">
              <a:solidFill>
                <a:srgbClr val="FFFF00"/>
              </a:solidFill>
            </a:endParaRPr>
          </a:p>
        </p:txBody>
      </p:sp>
      <p:pic>
        <p:nvPicPr>
          <p:cNvPr id="5" name="Picture 4">
            <a:extLst>
              <a:ext uri="{FF2B5EF4-FFF2-40B4-BE49-F238E27FC236}">
                <a16:creationId xmlns:a16="http://schemas.microsoft.com/office/drawing/2014/main" id="{3ACD82C4-8682-084D-8564-9DEA2373482B}"/>
              </a:ext>
            </a:extLst>
          </p:cNvPr>
          <p:cNvPicPr>
            <a:picLocks noChangeAspect="1"/>
          </p:cNvPicPr>
          <p:nvPr/>
        </p:nvPicPr>
        <p:blipFill>
          <a:blip r:embed="rId2"/>
          <a:stretch>
            <a:fillRect/>
          </a:stretch>
        </p:blipFill>
        <p:spPr>
          <a:xfrm>
            <a:off x="175846" y="657705"/>
            <a:ext cx="4302369" cy="1697419"/>
          </a:xfrm>
          <a:prstGeom prst="rect">
            <a:avLst/>
          </a:prstGeom>
        </p:spPr>
      </p:pic>
      <p:sp>
        <p:nvSpPr>
          <p:cNvPr id="8" name="TextBox 7">
            <a:extLst>
              <a:ext uri="{FF2B5EF4-FFF2-40B4-BE49-F238E27FC236}">
                <a16:creationId xmlns:a16="http://schemas.microsoft.com/office/drawing/2014/main" id="{5121974C-B408-D845-9BD3-E82427E94F13}"/>
              </a:ext>
            </a:extLst>
          </p:cNvPr>
          <p:cNvSpPr txBox="1"/>
          <p:nvPr/>
        </p:nvSpPr>
        <p:spPr>
          <a:xfrm>
            <a:off x="1652950" y="4718533"/>
            <a:ext cx="2919050" cy="1600438"/>
          </a:xfrm>
          <a:prstGeom prst="rect">
            <a:avLst/>
          </a:prstGeom>
          <a:noFill/>
        </p:spPr>
        <p:txBody>
          <a:bodyPr wrap="square">
            <a:spAutoFit/>
          </a:bodyPr>
          <a:lstStyle/>
          <a:p>
            <a:r>
              <a:rPr lang="en-ID" sz="1400" b="1" i="0" dirty="0">
                <a:solidFill>
                  <a:srgbClr val="00B0F0"/>
                </a:solidFill>
                <a:effectLst/>
                <a:latin typeface="Plus Jakarta Sans"/>
              </a:rPr>
              <a:t>The Archipelagic State of Nusantara </a:t>
            </a:r>
            <a:r>
              <a:rPr lang="en-ID" sz="1400" i="0" dirty="0">
                <a:solidFill>
                  <a:schemeClr val="bg1"/>
                </a:solidFill>
                <a:effectLst/>
                <a:latin typeface="Plus Jakarta Sans"/>
              </a:rPr>
              <a:t>is an island nation that possesses political resilience, economic strength, national security, and a maritime culture/civilization that serves as a pivotal axis in the world's maritime domain</a:t>
            </a:r>
            <a:endParaRPr lang="en-US" sz="1400" dirty="0">
              <a:solidFill>
                <a:schemeClr val="bg1"/>
              </a:solidFill>
            </a:endParaRPr>
          </a:p>
        </p:txBody>
      </p:sp>
      <p:sp>
        <p:nvSpPr>
          <p:cNvPr id="10" name="TextBox 9">
            <a:extLst>
              <a:ext uri="{FF2B5EF4-FFF2-40B4-BE49-F238E27FC236}">
                <a16:creationId xmlns:a16="http://schemas.microsoft.com/office/drawing/2014/main" id="{5D4504CD-0FE5-C940-BD29-B1C118E5DCF8}"/>
              </a:ext>
            </a:extLst>
          </p:cNvPr>
          <p:cNvSpPr txBox="1"/>
          <p:nvPr/>
        </p:nvSpPr>
        <p:spPr>
          <a:xfrm>
            <a:off x="4813301" y="4738309"/>
            <a:ext cx="3164257" cy="738664"/>
          </a:xfrm>
          <a:prstGeom prst="rect">
            <a:avLst/>
          </a:prstGeom>
          <a:noFill/>
        </p:spPr>
        <p:txBody>
          <a:bodyPr wrap="square">
            <a:spAutoFit/>
          </a:bodyPr>
          <a:lstStyle/>
          <a:p>
            <a:r>
              <a:rPr lang="en-ID" sz="1400" b="1" i="0" dirty="0">
                <a:solidFill>
                  <a:srgbClr val="00B0F0"/>
                </a:solidFill>
                <a:effectLst/>
                <a:latin typeface="Plus Jakarta Sans"/>
              </a:rPr>
              <a:t>Sovereignty </a:t>
            </a:r>
            <a:r>
              <a:rPr lang="en-ID" sz="1400" i="0" dirty="0">
                <a:solidFill>
                  <a:schemeClr val="bg1"/>
                </a:solidFill>
                <a:effectLst/>
                <a:latin typeface="Plus Jakarta Sans"/>
              </a:rPr>
              <a:t>encompasses resilience, unity, self-reliance, security, and fortitude.</a:t>
            </a:r>
            <a:endParaRPr lang="en-US" sz="1400" dirty="0">
              <a:solidFill>
                <a:schemeClr val="bg1"/>
              </a:solidFill>
            </a:endParaRPr>
          </a:p>
        </p:txBody>
      </p:sp>
      <p:sp>
        <p:nvSpPr>
          <p:cNvPr id="12" name="TextBox 11">
            <a:extLst>
              <a:ext uri="{FF2B5EF4-FFF2-40B4-BE49-F238E27FC236}">
                <a16:creationId xmlns:a16="http://schemas.microsoft.com/office/drawing/2014/main" id="{42D10324-558D-BB49-8414-8CF2BBEB81BD}"/>
              </a:ext>
            </a:extLst>
          </p:cNvPr>
          <p:cNvSpPr txBox="1"/>
          <p:nvPr/>
        </p:nvSpPr>
        <p:spPr>
          <a:xfrm>
            <a:off x="4813301" y="5523102"/>
            <a:ext cx="3011857" cy="738664"/>
          </a:xfrm>
          <a:prstGeom prst="rect">
            <a:avLst/>
          </a:prstGeom>
          <a:noFill/>
        </p:spPr>
        <p:txBody>
          <a:bodyPr wrap="square">
            <a:spAutoFit/>
          </a:bodyPr>
          <a:lstStyle/>
          <a:p>
            <a:r>
              <a:rPr lang="en-ID" sz="1400" b="1" i="0" dirty="0">
                <a:solidFill>
                  <a:srgbClr val="00B0F0"/>
                </a:solidFill>
                <a:effectLst/>
                <a:latin typeface="Plus Jakarta Sans"/>
              </a:rPr>
              <a:t>Progress</a:t>
            </a:r>
            <a:r>
              <a:rPr lang="en-ID" sz="1400" i="0" dirty="0">
                <a:solidFill>
                  <a:schemeClr val="bg1"/>
                </a:solidFill>
                <a:effectLst/>
                <a:latin typeface="Plus Jakarta Sans"/>
              </a:rPr>
              <a:t> encompasses empowerment, modernity, resilience, innovation, and fairness.</a:t>
            </a:r>
            <a:endParaRPr lang="en-US" sz="1400" dirty="0">
              <a:solidFill>
                <a:schemeClr val="bg1"/>
              </a:solidFill>
            </a:endParaRPr>
          </a:p>
        </p:txBody>
      </p:sp>
      <p:sp>
        <p:nvSpPr>
          <p:cNvPr id="14" name="TextBox 13">
            <a:extLst>
              <a:ext uri="{FF2B5EF4-FFF2-40B4-BE49-F238E27FC236}">
                <a16:creationId xmlns:a16="http://schemas.microsoft.com/office/drawing/2014/main" id="{6A55176E-4479-6540-83A1-F9241448E160}"/>
              </a:ext>
            </a:extLst>
          </p:cNvPr>
          <p:cNvSpPr txBox="1"/>
          <p:nvPr/>
        </p:nvSpPr>
        <p:spPr>
          <a:xfrm>
            <a:off x="7964858" y="4754317"/>
            <a:ext cx="2713894" cy="954107"/>
          </a:xfrm>
          <a:prstGeom prst="rect">
            <a:avLst/>
          </a:prstGeom>
          <a:noFill/>
        </p:spPr>
        <p:txBody>
          <a:bodyPr wrap="square">
            <a:spAutoFit/>
          </a:bodyPr>
          <a:lstStyle/>
          <a:p>
            <a:r>
              <a:rPr lang="en-ID" sz="1400" b="1" i="0" dirty="0">
                <a:solidFill>
                  <a:srgbClr val="00B0F0"/>
                </a:solidFill>
                <a:effectLst/>
                <a:latin typeface="Plus Jakarta Sans"/>
              </a:rPr>
              <a:t>Sustainability </a:t>
            </a:r>
            <a:r>
              <a:rPr lang="en-ID" sz="1400" i="0" dirty="0">
                <a:solidFill>
                  <a:schemeClr val="bg1"/>
                </a:solidFill>
                <a:effectLst/>
                <a:latin typeface="Plus Jakarta Sans"/>
              </a:rPr>
              <a:t>encompasses enduring and balanced integration of economic, social, and environmental development.</a:t>
            </a:r>
            <a:endParaRPr lang="en-US" sz="1400" dirty="0">
              <a:solidFill>
                <a:schemeClr val="bg1"/>
              </a:solidFill>
            </a:endParaRPr>
          </a:p>
        </p:txBody>
      </p:sp>
      <p:sp>
        <p:nvSpPr>
          <p:cNvPr id="16" name="TextBox 15">
            <a:extLst>
              <a:ext uri="{FF2B5EF4-FFF2-40B4-BE49-F238E27FC236}">
                <a16:creationId xmlns:a16="http://schemas.microsoft.com/office/drawing/2014/main" id="{6D50CAC6-80D2-A646-AE12-ACB2FA1239E7}"/>
              </a:ext>
            </a:extLst>
          </p:cNvPr>
          <p:cNvSpPr txBox="1"/>
          <p:nvPr/>
        </p:nvSpPr>
        <p:spPr>
          <a:xfrm>
            <a:off x="93782" y="6522700"/>
            <a:ext cx="7640518" cy="276999"/>
          </a:xfrm>
          <a:prstGeom prst="rect">
            <a:avLst/>
          </a:prstGeom>
          <a:noFill/>
        </p:spPr>
        <p:txBody>
          <a:bodyPr wrap="square">
            <a:spAutoFit/>
          </a:bodyPr>
          <a:lstStyle/>
          <a:p>
            <a:r>
              <a:rPr lang="en-US" sz="1200" dirty="0" err="1"/>
              <a:t>Sumber</a:t>
            </a:r>
            <a:r>
              <a:rPr lang="en-US" sz="1200" dirty="0"/>
              <a:t> : https:// https://</a:t>
            </a:r>
            <a:r>
              <a:rPr lang="en-US" sz="1200" dirty="0" err="1"/>
              <a:t>setkab.go.id</a:t>
            </a:r>
            <a:r>
              <a:rPr lang="en-US" sz="1200" dirty="0"/>
              <a:t>/</a:t>
            </a:r>
            <a:r>
              <a:rPr lang="en-US" sz="1200" dirty="0" err="1"/>
              <a:t>en</a:t>
            </a:r>
            <a:r>
              <a:rPr lang="en-US" sz="1200" dirty="0"/>
              <a:t>/president-jokowi-calls-for-grand-strategy-for-indonesias-2045-vision/</a:t>
            </a:r>
          </a:p>
        </p:txBody>
      </p:sp>
      <p:sp>
        <p:nvSpPr>
          <p:cNvPr id="11" name="Slide Number Placeholder 3">
            <a:extLst>
              <a:ext uri="{FF2B5EF4-FFF2-40B4-BE49-F238E27FC236}">
                <a16:creationId xmlns:a16="http://schemas.microsoft.com/office/drawing/2014/main" id="{5EC527CA-F2DC-4D42-8C7E-FC8DE2A74790}"/>
              </a:ext>
            </a:extLst>
          </p:cNvPr>
          <p:cNvSpPr>
            <a:spLocks noGrp="1"/>
          </p:cNvSpPr>
          <p:nvPr>
            <p:ph type="sldNum" sz="quarter" idx="2"/>
          </p:nvPr>
        </p:nvSpPr>
        <p:spPr>
          <a:xfrm>
            <a:off x="11582438" y="6457365"/>
            <a:ext cx="444495" cy="34348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ID" smtClean="0">
                <a:latin typeface="Myriad Pro" panose="020B0503030403020204"/>
              </a:rPr>
              <a:pPr/>
              <a:t>4</a:t>
            </a:fld>
            <a:endParaRPr lang="en-ID" dirty="0">
              <a:latin typeface="Myriad Pro" panose="020B0503030403020204"/>
            </a:endParaRPr>
          </a:p>
        </p:txBody>
      </p:sp>
    </p:spTree>
    <p:extLst>
      <p:ext uri="{BB962C8B-B14F-4D97-AF65-F5344CB8AC3E}">
        <p14:creationId xmlns:p14="http://schemas.microsoft.com/office/powerpoint/2010/main" val="36265114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BC825C3B-B090-AD61-7E45-9F24E517ED44}"/>
              </a:ext>
            </a:extLst>
          </p:cNvPr>
          <p:cNvPicPr/>
          <p:nvPr/>
        </p:nvPicPr>
        <p:blipFill rotWithShape="1">
          <a:blip r:embed="rId3" cstate="print"/>
          <a:srcRect t="12918" r="93315"/>
          <a:stretch/>
        </p:blipFill>
        <p:spPr>
          <a:xfrm>
            <a:off x="475597" y="2312018"/>
            <a:ext cx="761003" cy="3786109"/>
          </a:xfrm>
          <a:prstGeom prst="rect">
            <a:avLst/>
          </a:prstGeom>
        </p:spPr>
      </p:pic>
      <p:sp>
        <p:nvSpPr>
          <p:cNvPr id="6" name="object 4">
            <a:extLst>
              <a:ext uri="{FF2B5EF4-FFF2-40B4-BE49-F238E27FC236}">
                <a16:creationId xmlns:a16="http://schemas.microsoft.com/office/drawing/2014/main" id="{9217AA9F-68A9-5051-1F36-DD7977FD14F3}"/>
              </a:ext>
            </a:extLst>
          </p:cNvPr>
          <p:cNvSpPr txBox="1">
            <a:spLocks noGrp="1"/>
          </p:cNvSpPr>
          <p:nvPr/>
        </p:nvSpPr>
        <p:spPr>
          <a:xfrm>
            <a:off x="228177" y="343480"/>
            <a:ext cx="6510806" cy="444352"/>
          </a:xfrm>
          <a:prstGeom prst="rect">
            <a:avLst/>
          </a:prstGeom>
        </p:spPr>
        <p:txBody>
          <a:bodyPr vert="horz" wrap="square" lIns="0" tIns="13335" rIns="0" bIns="0" rtlCol="0">
            <a:spAutoFit/>
          </a:bodyPr>
          <a:lstStyle>
            <a:lvl1pPr>
              <a:defRPr sz="2600" b="1" i="0">
                <a:solidFill>
                  <a:srgbClr val="001F5F"/>
                </a:solidFill>
                <a:latin typeface="Arial" panose="020B0604020202020204"/>
                <a:ea typeface="+mj-ea"/>
                <a:cs typeface="Arial" panose="020B0604020202020204"/>
              </a:defRPr>
            </a:lvl1pPr>
          </a:lstStyle>
          <a:p>
            <a:pPr marL="12700">
              <a:lnSpc>
                <a:spcPct val="100000"/>
              </a:lnSpc>
              <a:spcBef>
                <a:spcPts val="105"/>
              </a:spcBef>
            </a:pPr>
            <a:r>
              <a:rPr lang="en-ID" sz="2800" spc="-20" dirty="0">
                <a:solidFill>
                  <a:srgbClr val="000000"/>
                </a:solidFill>
                <a:latin typeface="Arial" panose="020B0604020202020204" pitchFamily="34" charset="0"/>
                <a:cs typeface="Arial" panose="020B0604020202020204" pitchFamily="34" charset="0"/>
              </a:rPr>
              <a:t>VISION OF </a:t>
            </a:r>
            <a:r>
              <a:rPr lang="en-ID" sz="2800" spc="-15" dirty="0">
                <a:solidFill>
                  <a:srgbClr val="000000"/>
                </a:solidFill>
                <a:latin typeface="Arial" panose="020B0604020202020204" pitchFamily="34" charset="0"/>
                <a:cs typeface="Arial" panose="020B0604020202020204" pitchFamily="34" charset="0"/>
              </a:rPr>
              <a:t> </a:t>
            </a:r>
            <a:r>
              <a:rPr lang="en-ID" sz="2800" spc="-5" dirty="0">
                <a:solidFill>
                  <a:srgbClr val="000000"/>
                </a:solidFill>
                <a:latin typeface="Arial" panose="020B0604020202020204" pitchFamily="34" charset="0"/>
                <a:cs typeface="Arial" panose="020B0604020202020204" pitchFamily="34" charset="0"/>
              </a:rPr>
              <a:t>INDONESIA</a:t>
            </a:r>
            <a:r>
              <a:rPr lang="en-ID" sz="2800" spc="-55" dirty="0">
                <a:solidFill>
                  <a:srgbClr val="000000"/>
                </a:solidFill>
                <a:latin typeface="Arial" panose="020B0604020202020204" pitchFamily="34" charset="0"/>
                <a:cs typeface="Arial" panose="020B0604020202020204" pitchFamily="34" charset="0"/>
              </a:rPr>
              <a:t> </a:t>
            </a:r>
            <a:r>
              <a:rPr lang="en-ID" sz="2800" spc="-5" dirty="0">
                <a:solidFill>
                  <a:srgbClr val="000000"/>
                </a:solidFill>
                <a:latin typeface="Arial" panose="020B0604020202020204" pitchFamily="34" charset="0"/>
                <a:cs typeface="Arial" panose="020B0604020202020204" pitchFamily="34" charset="0"/>
              </a:rPr>
              <a:t>2045</a:t>
            </a:r>
            <a:endParaRPr lang="en-ID" sz="2800" dirty="0">
              <a:latin typeface="Arial" panose="020B0604020202020204" pitchFamily="34" charset="0"/>
              <a:cs typeface="Arial" panose="020B0604020202020204" pitchFamily="34" charset="0"/>
            </a:endParaRPr>
          </a:p>
        </p:txBody>
      </p:sp>
      <p:sp>
        <p:nvSpPr>
          <p:cNvPr id="7" name="object 5">
            <a:extLst>
              <a:ext uri="{FF2B5EF4-FFF2-40B4-BE49-F238E27FC236}">
                <a16:creationId xmlns:a16="http://schemas.microsoft.com/office/drawing/2014/main" id="{194116E7-CD91-35B4-C62D-7D9C3204A607}"/>
              </a:ext>
            </a:extLst>
          </p:cNvPr>
          <p:cNvSpPr txBox="1"/>
          <p:nvPr/>
        </p:nvSpPr>
        <p:spPr>
          <a:xfrm>
            <a:off x="245756" y="812667"/>
            <a:ext cx="11674314" cy="228268"/>
          </a:xfrm>
          <a:prstGeom prst="rect">
            <a:avLst/>
          </a:prstGeom>
        </p:spPr>
        <p:txBody>
          <a:bodyPr vert="horz" wrap="square" lIns="0" tIns="12700" rIns="0" bIns="0" rtlCol="0">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ID" sz="1400" spc="-5" dirty="0">
                <a:latin typeface="Calibri" panose="020F0502020204030204"/>
                <a:cs typeface="Calibri" panose="020F0502020204030204"/>
              </a:rPr>
              <a:t>In realizing this dream, Indonesia's Vision 2045 was formulated, which has 4 (four) development pillars, namely:</a:t>
            </a:r>
            <a:endParaRPr sz="1400" dirty="0">
              <a:latin typeface="Calibri" panose="020F0502020204030204"/>
              <a:cs typeface="Calibri" panose="020F0502020204030204"/>
            </a:endParaRPr>
          </a:p>
        </p:txBody>
      </p:sp>
      <p:sp>
        <p:nvSpPr>
          <p:cNvPr id="8" name="object 6">
            <a:extLst>
              <a:ext uri="{FF2B5EF4-FFF2-40B4-BE49-F238E27FC236}">
                <a16:creationId xmlns:a16="http://schemas.microsoft.com/office/drawing/2014/main" id="{A96108AA-F455-CCDB-E752-9E056E561281}"/>
              </a:ext>
            </a:extLst>
          </p:cNvPr>
          <p:cNvSpPr txBox="1"/>
          <p:nvPr/>
        </p:nvSpPr>
        <p:spPr>
          <a:xfrm>
            <a:off x="475597" y="6468539"/>
            <a:ext cx="4419675" cy="166071"/>
          </a:xfrm>
          <a:prstGeom prst="rect">
            <a:avLst/>
          </a:prstGeom>
        </p:spPr>
        <p:txBody>
          <a:bodyPr vert="horz" wrap="square" lIns="0" tIns="12065" rIns="0" bIns="0" rtlCol="0">
            <a:spAutoFit/>
          </a:bodyP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lang="en-US" sz="1000" spc="-5" dirty="0">
                <a:latin typeface="Calibri" panose="020F0502020204030204"/>
                <a:cs typeface="Calibri" panose="020F0502020204030204"/>
              </a:rPr>
              <a:t>Source </a:t>
            </a:r>
            <a:r>
              <a:rPr sz="1000" spc="-5" dirty="0">
                <a:latin typeface="Calibri" panose="020F0502020204030204"/>
                <a:cs typeface="Calibri" panose="020F0502020204030204"/>
              </a:rPr>
              <a:t>:</a:t>
            </a:r>
            <a:r>
              <a:rPr sz="1000" spc="15" dirty="0">
                <a:latin typeface="Calibri" panose="020F0502020204030204"/>
                <a:cs typeface="Calibri" panose="020F0502020204030204"/>
              </a:rPr>
              <a:t> </a:t>
            </a:r>
            <a:r>
              <a:rPr sz="1000" spc="-5" dirty="0">
                <a:latin typeface="Calibri" panose="020F0502020204030204"/>
                <a:cs typeface="Calibri" panose="020F0502020204030204"/>
              </a:rPr>
              <a:t>Bappenas</a:t>
            </a:r>
            <a:r>
              <a:rPr sz="1000" spc="5" dirty="0">
                <a:latin typeface="Calibri" panose="020F0502020204030204"/>
                <a:cs typeface="Calibri" panose="020F0502020204030204"/>
              </a:rPr>
              <a:t> </a:t>
            </a:r>
            <a:r>
              <a:rPr sz="1000" spc="-5" dirty="0">
                <a:latin typeface="Calibri" panose="020F0502020204030204"/>
                <a:cs typeface="Calibri" panose="020F0502020204030204"/>
              </a:rPr>
              <a:t>“Indonesia</a:t>
            </a:r>
            <a:r>
              <a:rPr sz="1000" spc="-15" dirty="0">
                <a:latin typeface="Calibri" panose="020F0502020204030204"/>
                <a:cs typeface="Calibri" panose="020F0502020204030204"/>
              </a:rPr>
              <a:t> </a:t>
            </a:r>
            <a:r>
              <a:rPr sz="1000" spc="-5" dirty="0">
                <a:latin typeface="Calibri" panose="020F0502020204030204"/>
                <a:cs typeface="Calibri" panose="020F0502020204030204"/>
              </a:rPr>
              <a:t>2045:Berdaulat,</a:t>
            </a:r>
            <a:r>
              <a:rPr sz="1000" spc="45" dirty="0">
                <a:latin typeface="Calibri" panose="020F0502020204030204"/>
                <a:cs typeface="Calibri" panose="020F0502020204030204"/>
              </a:rPr>
              <a:t> </a:t>
            </a:r>
            <a:r>
              <a:rPr sz="1000" spc="-5" dirty="0">
                <a:latin typeface="Calibri" panose="020F0502020204030204"/>
                <a:cs typeface="Calibri" panose="020F0502020204030204"/>
              </a:rPr>
              <a:t>Maju,</a:t>
            </a:r>
            <a:r>
              <a:rPr sz="1000" spc="-15" dirty="0">
                <a:latin typeface="Calibri" panose="020F0502020204030204"/>
                <a:cs typeface="Calibri" panose="020F0502020204030204"/>
              </a:rPr>
              <a:t> </a:t>
            </a:r>
            <a:r>
              <a:rPr sz="1000" spc="-5" dirty="0">
                <a:latin typeface="Calibri" panose="020F0502020204030204"/>
                <a:cs typeface="Calibri" panose="020F0502020204030204"/>
              </a:rPr>
              <a:t>Adil,</a:t>
            </a:r>
            <a:r>
              <a:rPr sz="1000" dirty="0">
                <a:latin typeface="Calibri" panose="020F0502020204030204"/>
                <a:cs typeface="Calibri" panose="020F0502020204030204"/>
              </a:rPr>
              <a:t> </a:t>
            </a:r>
            <a:r>
              <a:rPr sz="1000" spc="-5" dirty="0">
                <a:latin typeface="Calibri" panose="020F0502020204030204"/>
                <a:cs typeface="Calibri" panose="020F0502020204030204"/>
              </a:rPr>
              <a:t>dan</a:t>
            </a:r>
            <a:r>
              <a:rPr sz="1000" spc="5" dirty="0">
                <a:latin typeface="Calibri" panose="020F0502020204030204"/>
                <a:cs typeface="Calibri" panose="020F0502020204030204"/>
              </a:rPr>
              <a:t> </a:t>
            </a:r>
            <a:r>
              <a:rPr sz="1000" spc="-5" dirty="0">
                <a:latin typeface="Calibri" panose="020F0502020204030204"/>
                <a:cs typeface="Calibri" panose="020F0502020204030204"/>
              </a:rPr>
              <a:t>Makmur”</a:t>
            </a:r>
            <a:r>
              <a:rPr sz="1000" spc="-15" dirty="0">
                <a:latin typeface="Calibri" panose="020F0502020204030204"/>
                <a:cs typeface="Calibri" panose="020F0502020204030204"/>
              </a:rPr>
              <a:t> </a:t>
            </a:r>
            <a:r>
              <a:rPr sz="1000" spc="-5" dirty="0">
                <a:latin typeface="Calibri" panose="020F0502020204030204"/>
                <a:cs typeface="Calibri" panose="020F0502020204030204"/>
              </a:rPr>
              <a:t>(2019)</a:t>
            </a:r>
            <a:endParaRPr sz="1000" dirty="0">
              <a:latin typeface="Calibri" panose="020F0502020204030204"/>
              <a:cs typeface="Calibri" panose="020F0502020204030204"/>
            </a:endParaRPr>
          </a:p>
        </p:txBody>
      </p:sp>
      <p:sp>
        <p:nvSpPr>
          <p:cNvPr id="3" name="TextBox 2">
            <a:extLst>
              <a:ext uri="{FF2B5EF4-FFF2-40B4-BE49-F238E27FC236}">
                <a16:creationId xmlns:a16="http://schemas.microsoft.com/office/drawing/2014/main" id="{8C0D1C43-552B-9896-0975-54E4324408F0}"/>
              </a:ext>
            </a:extLst>
          </p:cNvPr>
          <p:cNvSpPr txBox="1"/>
          <p:nvPr/>
        </p:nvSpPr>
        <p:spPr>
          <a:xfrm>
            <a:off x="475597" y="1602772"/>
            <a:ext cx="2619023" cy="738664"/>
          </a:xfrm>
          <a:prstGeom prst="rect">
            <a:avLst/>
          </a:prstGeom>
          <a:noFill/>
        </p:spPr>
        <p:txBody>
          <a:bodyPr wrap="square" rtlCol="0">
            <a:spAutoFit/>
          </a:bodyPr>
          <a:lstStyle/>
          <a:p>
            <a:r>
              <a:rPr lang="en-US" sz="1400" b="1" dirty="0">
                <a:solidFill>
                  <a:srgbClr val="355A6E"/>
                </a:solidFill>
              </a:rPr>
              <a:t>HUMAN DEVELOPMENT AND SCIENCE AND TECHNOLOGY MASTERY </a:t>
            </a:r>
          </a:p>
        </p:txBody>
      </p:sp>
      <p:sp>
        <p:nvSpPr>
          <p:cNvPr id="9" name="TextBox 8">
            <a:extLst>
              <a:ext uri="{FF2B5EF4-FFF2-40B4-BE49-F238E27FC236}">
                <a16:creationId xmlns:a16="http://schemas.microsoft.com/office/drawing/2014/main" id="{30925E35-1FBA-71CB-7635-C05871E974D6}"/>
              </a:ext>
            </a:extLst>
          </p:cNvPr>
          <p:cNvSpPr txBox="1"/>
          <p:nvPr/>
        </p:nvSpPr>
        <p:spPr>
          <a:xfrm>
            <a:off x="3548895" y="1596910"/>
            <a:ext cx="2619023" cy="523220"/>
          </a:xfrm>
          <a:prstGeom prst="rect">
            <a:avLst/>
          </a:prstGeom>
          <a:noFill/>
        </p:spPr>
        <p:txBody>
          <a:bodyPr wrap="square" rtlCol="0">
            <a:spAutoFit/>
          </a:bodyPr>
          <a:lstStyle/>
          <a:p>
            <a:r>
              <a:rPr lang="en-US" sz="1400" b="1" dirty="0">
                <a:solidFill>
                  <a:srgbClr val="355A6E"/>
                </a:solidFill>
              </a:rPr>
              <a:t>SUSTAINABLE ECONOMIC DEVELOPMENT</a:t>
            </a:r>
          </a:p>
        </p:txBody>
      </p:sp>
      <p:sp>
        <p:nvSpPr>
          <p:cNvPr id="10" name="TextBox 9">
            <a:extLst>
              <a:ext uri="{FF2B5EF4-FFF2-40B4-BE49-F238E27FC236}">
                <a16:creationId xmlns:a16="http://schemas.microsoft.com/office/drawing/2014/main" id="{DBAE5095-7052-7683-E672-450DB368A8A9}"/>
              </a:ext>
            </a:extLst>
          </p:cNvPr>
          <p:cNvSpPr txBox="1"/>
          <p:nvPr/>
        </p:nvSpPr>
        <p:spPr>
          <a:xfrm>
            <a:off x="1288397" y="2494999"/>
            <a:ext cx="1806224" cy="400110"/>
          </a:xfrm>
          <a:prstGeom prst="rect">
            <a:avLst/>
          </a:prstGeom>
          <a:noFill/>
        </p:spPr>
        <p:txBody>
          <a:bodyPr wrap="square" rtlCol="0">
            <a:spAutoFit/>
          </a:bodyPr>
          <a:lstStyle/>
          <a:p>
            <a:r>
              <a:rPr lang="en-US" sz="1000" dirty="0"/>
              <a:t>Accelerate the education of the Indonesian people equally</a:t>
            </a:r>
          </a:p>
        </p:txBody>
      </p:sp>
      <p:sp>
        <p:nvSpPr>
          <p:cNvPr id="12" name="TextBox 11">
            <a:extLst>
              <a:ext uri="{FF2B5EF4-FFF2-40B4-BE49-F238E27FC236}">
                <a16:creationId xmlns:a16="http://schemas.microsoft.com/office/drawing/2014/main" id="{5724EA7D-49B2-6F9F-121E-352A081DF76A}"/>
              </a:ext>
            </a:extLst>
          </p:cNvPr>
          <p:cNvSpPr txBox="1"/>
          <p:nvPr/>
        </p:nvSpPr>
        <p:spPr>
          <a:xfrm>
            <a:off x="1265819" y="3149755"/>
            <a:ext cx="1806224" cy="400110"/>
          </a:xfrm>
          <a:prstGeom prst="rect">
            <a:avLst/>
          </a:prstGeom>
          <a:noFill/>
        </p:spPr>
        <p:txBody>
          <a:bodyPr wrap="square" rtlCol="0">
            <a:spAutoFit/>
          </a:bodyPr>
          <a:lstStyle/>
          <a:p>
            <a:r>
              <a:rPr lang="en-US" sz="1000" dirty="0"/>
              <a:t>Increased role of culture in development</a:t>
            </a:r>
          </a:p>
        </p:txBody>
      </p:sp>
      <p:sp>
        <p:nvSpPr>
          <p:cNvPr id="13" name="TextBox 12">
            <a:extLst>
              <a:ext uri="{FF2B5EF4-FFF2-40B4-BE49-F238E27FC236}">
                <a16:creationId xmlns:a16="http://schemas.microsoft.com/office/drawing/2014/main" id="{0366EAB5-D0AE-8DF2-43F4-E2B97D03810C}"/>
              </a:ext>
            </a:extLst>
          </p:cNvPr>
          <p:cNvSpPr txBox="1"/>
          <p:nvPr/>
        </p:nvSpPr>
        <p:spPr>
          <a:xfrm>
            <a:off x="1265819" y="4019000"/>
            <a:ext cx="1806224" cy="553998"/>
          </a:xfrm>
          <a:prstGeom prst="rect">
            <a:avLst/>
          </a:prstGeom>
          <a:noFill/>
        </p:spPr>
        <p:txBody>
          <a:bodyPr wrap="square" rtlCol="0">
            <a:spAutoFit/>
          </a:bodyPr>
          <a:lstStyle/>
          <a:p>
            <a:r>
              <a:rPr lang="en-US" sz="1000" dirty="0"/>
              <a:t>Increased contribution of science and technology in development</a:t>
            </a:r>
          </a:p>
        </p:txBody>
      </p:sp>
      <p:sp>
        <p:nvSpPr>
          <p:cNvPr id="14" name="TextBox 13">
            <a:extLst>
              <a:ext uri="{FF2B5EF4-FFF2-40B4-BE49-F238E27FC236}">
                <a16:creationId xmlns:a16="http://schemas.microsoft.com/office/drawing/2014/main" id="{D26A2C9D-D077-6E9F-2C4B-5E7702068766}"/>
              </a:ext>
            </a:extLst>
          </p:cNvPr>
          <p:cNvSpPr txBox="1"/>
          <p:nvPr/>
        </p:nvSpPr>
        <p:spPr>
          <a:xfrm>
            <a:off x="1299686" y="4843089"/>
            <a:ext cx="1806224" cy="400110"/>
          </a:xfrm>
          <a:prstGeom prst="rect">
            <a:avLst/>
          </a:prstGeom>
          <a:noFill/>
        </p:spPr>
        <p:txBody>
          <a:bodyPr wrap="square" rtlCol="0">
            <a:spAutoFit/>
          </a:bodyPr>
          <a:lstStyle/>
          <a:p>
            <a:r>
              <a:rPr lang="en-US" sz="1000" dirty="0"/>
              <a:t>Improved health status and quality of life of the people</a:t>
            </a:r>
          </a:p>
        </p:txBody>
      </p:sp>
      <p:sp>
        <p:nvSpPr>
          <p:cNvPr id="15" name="TextBox 14">
            <a:extLst>
              <a:ext uri="{FF2B5EF4-FFF2-40B4-BE49-F238E27FC236}">
                <a16:creationId xmlns:a16="http://schemas.microsoft.com/office/drawing/2014/main" id="{B3B2F57C-D938-841B-930B-80F843D8616C}"/>
              </a:ext>
            </a:extLst>
          </p:cNvPr>
          <p:cNvSpPr txBox="1"/>
          <p:nvPr/>
        </p:nvSpPr>
        <p:spPr>
          <a:xfrm>
            <a:off x="1314923" y="5604866"/>
            <a:ext cx="1806224" cy="246221"/>
          </a:xfrm>
          <a:prstGeom prst="rect">
            <a:avLst/>
          </a:prstGeom>
          <a:noFill/>
        </p:spPr>
        <p:txBody>
          <a:bodyPr wrap="square" rtlCol="0">
            <a:spAutoFit/>
          </a:bodyPr>
          <a:lstStyle/>
          <a:p>
            <a:r>
              <a:rPr lang="en-US" sz="1000" dirty="0"/>
              <a:t>Labor reform</a:t>
            </a:r>
          </a:p>
        </p:txBody>
      </p:sp>
      <p:sp>
        <p:nvSpPr>
          <p:cNvPr id="16" name="TextBox 15">
            <a:extLst>
              <a:ext uri="{FF2B5EF4-FFF2-40B4-BE49-F238E27FC236}">
                <a16:creationId xmlns:a16="http://schemas.microsoft.com/office/drawing/2014/main" id="{CEDB8037-D125-DA9F-882D-8B8693A9EFD1}"/>
              </a:ext>
            </a:extLst>
          </p:cNvPr>
          <p:cNvSpPr txBox="1"/>
          <p:nvPr/>
        </p:nvSpPr>
        <p:spPr>
          <a:xfrm>
            <a:off x="4167064" y="2494999"/>
            <a:ext cx="1806224" cy="400110"/>
          </a:xfrm>
          <a:prstGeom prst="rect">
            <a:avLst/>
          </a:prstGeom>
          <a:noFill/>
        </p:spPr>
        <p:txBody>
          <a:bodyPr wrap="square" rtlCol="0">
            <a:spAutoFit/>
          </a:bodyPr>
          <a:lstStyle/>
          <a:p>
            <a:r>
              <a:rPr lang="en-US" sz="1000" dirty="0"/>
              <a:t>Increased foreign investment and trade</a:t>
            </a:r>
          </a:p>
        </p:txBody>
      </p:sp>
      <p:sp>
        <p:nvSpPr>
          <p:cNvPr id="17" name="TextBox 16">
            <a:extLst>
              <a:ext uri="{FF2B5EF4-FFF2-40B4-BE49-F238E27FC236}">
                <a16:creationId xmlns:a16="http://schemas.microsoft.com/office/drawing/2014/main" id="{F2D0466E-53EA-7E26-6ED7-9C83B487E9D0}"/>
              </a:ext>
            </a:extLst>
          </p:cNvPr>
          <p:cNvSpPr txBox="1"/>
          <p:nvPr/>
        </p:nvSpPr>
        <p:spPr>
          <a:xfrm>
            <a:off x="4189642" y="3048154"/>
            <a:ext cx="1806224" cy="400110"/>
          </a:xfrm>
          <a:prstGeom prst="rect">
            <a:avLst/>
          </a:prstGeom>
          <a:noFill/>
        </p:spPr>
        <p:txBody>
          <a:bodyPr wrap="square" rtlCol="0">
            <a:spAutoFit/>
          </a:bodyPr>
          <a:lstStyle/>
          <a:p>
            <a:r>
              <a:rPr lang="en-US" sz="1000" dirty="0"/>
              <a:t>Acceleration of industry and tourism</a:t>
            </a:r>
          </a:p>
        </p:txBody>
      </p:sp>
      <p:sp>
        <p:nvSpPr>
          <p:cNvPr id="18" name="TextBox 17">
            <a:extLst>
              <a:ext uri="{FF2B5EF4-FFF2-40B4-BE49-F238E27FC236}">
                <a16:creationId xmlns:a16="http://schemas.microsoft.com/office/drawing/2014/main" id="{80345DDD-1DF7-92F7-FCA5-EEB55B89C63F}"/>
              </a:ext>
            </a:extLst>
          </p:cNvPr>
          <p:cNvSpPr txBox="1"/>
          <p:nvPr/>
        </p:nvSpPr>
        <p:spPr>
          <a:xfrm>
            <a:off x="4189642" y="3612599"/>
            <a:ext cx="1806224" cy="400110"/>
          </a:xfrm>
          <a:prstGeom prst="rect">
            <a:avLst/>
          </a:prstGeom>
          <a:noFill/>
        </p:spPr>
        <p:txBody>
          <a:bodyPr wrap="square" rtlCol="0">
            <a:spAutoFit/>
          </a:bodyPr>
          <a:lstStyle/>
          <a:p>
            <a:r>
              <a:rPr lang="en-US" sz="1000" dirty="0"/>
              <a:t>Maritime economic development</a:t>
            </a:r>
          </a:p>
        </p:txBody>
      </p:sp>
      <p:sp>
        <p:nvSpPr>
          <p:cNvPr id="19" name="TextBox 18">
            <a:extLst>
              <a:ext uri="{FF2B5EF4-FFF2-40B4-BE49-F238E27FC236}">
                <a16:creationId xmlns:a16="http://schemas.microsoft.com/office/drawing/2014/main" id="{864AA77A-14F0-75D0-D33E-715067321939}"/>
              </a:ext>
            </a:extLst>
          </p:cNvPr>
          <p:cNvSpPr txBox="1"/>
          <p:nvPr/>
        </p:nvSpPr>
        <p:spPr>
          <a:xfrm>
            <a:off x="4189642" y="4126930"/>
            <a:ext cx="1806224" cy="400110"/>
          </a:xfrm>
          <a:prstGeom prst="rect">
            <a:avLst/>
          </a:prstGeom>
          <a:noFill/>
        </p:spPr>
        <p:txBody>
          <a:bodyPr wrap="square" rtlCol="0">
            <a:spAutoFit/>
          </a:bodyPr>
          <a:lstStyle/>
          <a:p>
            <a:r>
              <a:rPr lang="en-US" sz="1000" dirty="0"/>
              <a:t>Strengthening food security and improving farmers' welfare</a:t>
            </a:r>
          </a:p>
        </p:txBody>
      </p:sp>
      <p:sp>
        <p:nvSpPr>
          <p:cNvPr id="20" name="TextBox 19">
            <a:extLst>
              <a:ext uri="{FF2B5EF4-FFF2-40B4-BE49-F238E27FC236}">
                <a16:creationId xmlns:a16="http://schemas.microsoft.com/office/drawing/2014/main" id="{45236663-A290-9D3C-1D51-7E0BA91912E3}"/>
              </a:ext>
            </a:extLst>
          </p:cNvPr>
          <p:cNvSpPr txBox="1"/>
          <p:nvPr/>
        </p:nvSpPr>
        <p:spPr>
          <a:xfrm>
            <a:off x="4155775" y="4794960"/>
            <a:ext cx="1806224" cy="400110"/>
          </a:xfrm>
          <a:prstGeom prst="rect">
            <a:avLst/>
          </a:prstGeom>
          <a:noFill/>
        </p:spPr>
        <p:txBody>
          <a:bodyPr wrap="square" rtlCol="0">
            <a:spAutoFit/>
          </a:bodyPr>
          <a:lstStyle/>
          <a:p>
            <a:r>
              <a:rPr lang="en-US" sz="1000" dirty="0"/>
              <a:t>Energy and water security strengthening</a:t>
            </a:r>
          </a:p>
        </p:txBody>
      </p:sp>
      <p:sp>
        <p:nvSpPr>
          <p:cNvPr id="21" name="TextBox 20">
            <a:extLst>
              <a:ext uri="{FF2B5EF4-FFF2-40B4-BE49-F238E27FC236}">
                <a16:creationId xmlns:a16="http://schemas.microsoft.com/office/drawing/2014/main" id="{0FC699CE-78FC-DF14-AB1E-C8EF6BDC03E5}"/>
              </a:ext>
            </a:extLst>
          </p:cNvPr>
          <p:cNvSpPr txBox="1"/>
          <p:nvPr/>
        </p:nvSpPr>
        <p:spPr>
          <a:xfrm>
            <a:off x="4189642" y="5449715"/>
            <a:ext cx="1806224" cy="400110"/>
          </a:xfrm>
          <a:prstGeom prst="rect">
            <a:avLst/>
          </a:prstGeom>
          <a:noFill/>
        </p:spPr>
        <p:txBody>
          <a:bodyPr wrap="square" rtlCol="0">
            <a:spAutoFit/>
          </a:bodyPr>
          <a:lstStyle/>
          <a:p>
            <a:r>
              <a:rPr lang="en-US" sz="1000" dirty="0"/>
              <a:t>Commitment to the environment</a:t>
            </a:r>
          </a:p>
        </p:txBody>
      </p:sp>
      <p:sp>
        <p:nvSpPr>
          <p:cNvPr id="22" name="TextBox 21">
            <a:extLst>
              <a:ext uri="{FF2B5EF4-FFF2-40B4-BE49-F238E27FC236}">
                <a16:creationId xmlns:a16="http://schemas.microsoft.com/office/drawing/2014/main" id="{9D3FDD0F-D7CA-FF25-98A3-8C8D3A0CD7CB}"/>
              </a:ext>
            </a:extLst>
          </p:cNvPr>
          <p:cNvSpPr txBox="1"/>
          <p:nvPr/>
        </p:nvSpPr>
        <p:spPr>
          <a:xfrm>
            <a:off x="6407707" y="1821593"/>
            <a:ext cx="2233578" cy="307777"/>
          </a:xfrm>
          <a:prstGeom prst="rect">
            <a:avLst/>
          </a:prstGeom>
          <a:noFill/>
        </p:spPr>
        <p:txBody>
          <a:bodyPr wrap="square" rtlCol="0">
            <a:spAutoFit/>
          </a:bodyPr>
          <a:lstStyle/>
          <a:p>
            <a:r>
              <a:rPr lang="en-US" sz="1400" b="1" dirty="0">
                <a:solidFill>
                  <a:srgbClr val="355A6E"/>
                </a:solidFill>
              </a:rPr>
              <a:t>EQUITABLE DEVELOPMENT</a:t>
            </a:r>
          </a:p>
        </p:txBody>
      </p:sp>
      <p:sp>
        <p:nvSpPr>
          <p:cNvPr id="23" name="TextBox 22">
            <a:extLst>
              <a:ext uri="{FF2B5EF4-FFF2-40B4-BE49-F238E27FC236}">
                <a16:creationId xmlns:a16="http://schemas.microsoft.com/office/drawing/2014/main" id="{353E26D5-8D9C-0F66-7052-97322233E851}"/>
              </a:ext>
            </a:extLst>
          </p:cNvPr>
          <p:cNvSpPr txBox="1"/>
          <p:nvPr/>
        </p:nvSpPr>
        <p:spPr>
          <a:xfrm>
            <a:off x="7181198" y="2461132"/>
            <a:ext cx="1806224" cy="400110"/>
          </a:xfrm>
          <a:prstGeom prst="rect">
            <a:avLst/>
          </a:prstGeom>
          <a:noFill/>
        </p:spPr>
        <p:txBody>
          <a:bodyPr wrap="square" rtlCol="0">
            <a:spAutoFit/>
          </a:bodyPr>
          <a:lstStyle/>
          <a:p>
            <a:r>
              <a:rPr lang="en-US" sz="1000" dirty="0"/>
              <a:t>Accelerating poverty alleviation </a:t>
            </a:r>
          </a:p>
        </p:txBody>
      </p:sp>
      <p:sp>
        <p:nvSpPr>
          <p:cNvPr id="24" name="TextBox 23">
            <a:extLst>
              <a:ext uri="{FF2B5EF4-FFF2-40B4-BE49-F238E27FC236}">
                <a16:creationId xmlns:a16="http://schemas.microsoft.com/office/drawing/2014/main" id="{93DAD7D4-05A8-A604-6E74-665A8E264FC7}"/>
              </a:ext>
            </a:extLst>
          </p:cNvPr>
          <p:cNvSpPr txBox="1"/>
          <p:nvPr/>
        </p:nvSpPr>
        <p:spPr>
          <a:xfrm>
            <a:off x="7192487" y="3014286"/>
            <a:ext cx="1806224" cy="553998"/>
          </a:xfrm>
          <a:prstGeom prst="rect">
            <a:avLst/>
          </a:prstGeom>
          <a:noFill/>
        </p:spPr>
        <p:txBody>
          <a:bodyPr wrap="square" rtlCol="0">
            <a:spAutoFit/>
          </a:bodyPr>
          <a:lstStyle/>
          <a:p>
            <a:r>
              <a:rPr lang="en-US" sz="1000" dirty="0"/>
              <a:t>Equitable distribution of business opportunities and income </a:t>
            </a:r>
          </a:p>
        </p:txBody>
      </p:sp>
      <p:sp>
        <p:nvSpPr>
          <p:cNvPr id="25" name="TextBox 24">
            <a:extLst>
              <a:ext uri="{FF2B5EF4-FFF2-40B4-BE49-F238E27FC236}">
                <a16:creationId xmlns:a16="http://schemas.microsoft.com/office/drawing/2014/main" id="{24DE06C6-F0F8-237F-4A90-6C4DD249D209}"/>
              </a:ext>
            </a:extLst>
          </p:cNvPr>
          <p:cNvSpPr txBox="1"/>
          <p:nvPr/>
        </p:nvSpPr>
        <p:spPr>
          <a:xfrm>
            <a:off x="7181199" y="3702909"/>
            <a:ext cx="1806224" cy="400110"/>
          </a:xfrm>
          <a:prstGeom prst="rect">
            <a:avLst/>
          </a:prstGeom>
          <a:noFill/>
        </p:spPr>
        <p:txBody>
          <a:bodyPr wrap="square" rtlCol="0">
            <a:spAutoFit/>
          </a:bodyPr>
          <a:lstStyle/>
          <a:p>
            <a:r>
              <a:rPr lang="en-US" sz="1000" dirty="0"/>
              <a:t>Equitable regional development </a:t>
            </a:r>
          </a:p>
        </p:txBody>
      </p:sp>
      <p:sp>
        <p:nvSpPr>
          <p:cNvPr id="26" name="TextBox 25">
            <a:extLst>
              <a:ext uri="{FF2B5EF4-FFF2-40B4-BE49-F238E27FC236}">
                <a16:creationId xmlns:a16="http://schemas.microsoft.com/office/drawing/2014/main" id="{3279AA61-0B1F-D2CB-6506-B426947EC980}"/>
              </a:ext>
            </a:extLst>
          </p:cNvPr>
          <p:cNvSpPr txBox="1"/>
          <p:nvPr/>
        </p:nvSpPr>
        <p:spPr>
          <a:xfrm>
            <a:off x="7169910" y="4256065"/>
            <a:ext cx="1806224" cy="400110"/>
          </a:xfrm>
          <a:prstGeom prst="rect">
            <a:avLst/>
          </a:prstGeom>
          <a:noFill/>
        </p:spPr>
        <p:txBody>
          <a:bodyPr wrap="square" rtlCol="0">
            <a:spAutoFit/>
          </a:bodyPr>
          <a:lstStyle/>
          <a:p>
            <a:r>
              <a:rPr lang="en-US" sz="1000" dirty="0"/>
              <a:t>Equitable and integrated infrastructure development</a:t>
            </a:r>
          </a:p>
        </p:txBody>
      </p:sp>
      <p:sp>
        <p:nvSpPr>
          <p:cNvPr id="27" name="TextBox 26">
            <a:extLst>
              <a:ext uri="{FF2B5EF4-FFF2-40B4-BE49-F238E27FC236}">
                <a16:creationId xmlns:a16="http://schemas.microsoft.com/office/drawing/2014/main" id="{2EEDE717-D35B-D4DE-FF76-D4CDE56BBA13}"/>
              </a:ext>
            </a:extLst>
          </p:cNvPr>
          <p:cNvSpPr txBox="1"/>
          <p:nvPr/>
        </p:nvSpPr>
        <p:spPr>
          <a:xfrm>
            <a:off x="9431677" y="1634211"/>
            <a:ext cx="2619023" cy="523220"/>
          </a:xfrm>
          <a:prstGeom prst="rect">
            <a:avLst/>
          </a:prstGeom>
          <a:noFill/>
        </p:spPr>
        <p:txBody>
          <a:bodyPr wrap="square" rtlCol="0">
            <a:spAutoFit/>
          </a:bodyPr>
          <a:lstStyle/>
          <a:p>
            <a:r>
              <a:rPr lang="en-US" sz="1400" b="1" dirty="0">
                <a:solidFill>
                  <a:srgbClr val="355A6E"/>
                </a:solidFill>
              </a:rPr>
              <a:t>STRENGTHENING NATIONAL RESILIENCE AND GOVERNANCE</a:t>
            </a:r>
          </a:p>
        </p:txBody>
      </p:sp>
      <p:sp>
        <p:nvSpPr>
          <p:cNvPr id="28" name="TextBox 27">
            <a:extLst>
              <a:ext uri="{FF2B5EF4-FFF2-40B4-BE49-F238E27FC236}">
                <a16:creationId xmlns:a16="http://schemas.microsoft.com/office/drawing/2014/main" id="{914E7B06-BE6E-1EE6-C10B-334281CE2316}"/>
              </a:ext>
            </a:extLst>
          </p:cNvPr>
          <p:cNvSpPr txBox="1"/>
          <p:nvPr/>
        </p:nvSpPr>
        <p:spPr>
          <a:xfrm>
            <a:off x="9872011" y="2547572"/>
            <a:ext cx="1806224" cy="246221"/>
          </a:xfrm>
          <a:prstGeom prst="rect">
            <a:avLst/>
          </a:prstGeom>
          <a:noFill/>
        </p:spPr>
        <p:txBody>
          <a:bodyPr wrap="square" rtlCol="0">
            <a:spAutoFit/>
          </a:bodyPr>
          <a:lstStyle/>
          <a:p>
            <a:r>
              <a:rPr lang="en-US" sz="1000" dirty="0"/>
              <a:t>Substantive democracy </a:t>
            </a:r>
          </a:p>
        </p:txBody>
      </p:sp>
      <p:sp>
        <p:nvSpPr>
          <p:cNvPr id="29" name="TextBox 28">
            <a:extLst>
              <a:ext uri="{FF2B5EF4-FFF2-40B4-BE49-F238E27FC236}">
                <a16:creationId xmlns:a16="http://schemas.microsoft.com/office/drawing/2014/main" id="{7C0A9C27-0D3E-45FA-4EAA-4CEC39223AEB}"/>
              </a:ext>
            </a:extLst>
          </p:cNvPr>
          <p:cNvSpPr txBox="1"/>
          <p:nvPr/>
        </p:nvSpPr>
        <p:spPr>
          <a:xfrm>
            <a:off x="9882037" y="3191039"/>
            <a:ext cx="1806224" cy="400110"/>
          </a:xfrm>
          <a:prstGeom prst="rect">
            <a:avLst/>
          </a:prstGeom>
          <a:noFill/>
        </p:spPr>
        <p:txBody>
          <a:bodyPr wrap="square" rtlCol="0">
            <a:spAutoFit/>
          </a:bodyPr>
          <a:lstStyle/>
          <a:p>
            <a:r>
              <a:rPr lang="en-US" sz="1000" dirty="0"/>
              <a:t>Institutional and bureaucratic reform </a:t>
            </a:r>
          </a:p>
        </p:txBody>
      </p:sp>
      <p:sp>
        <p:nvSpPr>
          <p:cNvPr id="30" name="TextBox 29">
            <a:extLst>
              <a:ext uri="{FF2B5EF4-FFF2-40B4-BE49-F238E27FC236}">
                <a16:creationId xmlns:a16="http://schemas.microsoft.com/office/drawing/2014/main" id="{46639D9C-C1DE-A9D8-59D6-01E3F886AA8D}"/>
              </a:ext>
            </a:extLst>
          </p:cNvPr>
          <p:cNvSpPr txBox="1"/>
          <p:nvPr/>
        </p:nvSpPr>
        <p:spPr>
          <a:xfrm>
            <a:off x="9882037" y="3708022"/>
            <a:ext cx="1806224" cy="553998"/>
          </a:xfrm>
          <a:prstGeom prst="rect">
            <a:avLst/>
          </a:prstGeom>
          <a:noFill/>
        </p:spPr>
        <p:txBody>
          <a:bodyPr wrap="square" rtlCol="0">
            <a:spAutoFit/>
          </a:bodyPr>
          <a:lstStyle/>
          <a:p>
            <a:r>
              <a:rPr lang="en-US" sz="1000" dirty="0"/>
              <a:t>Strengthening the national legal system and anti-corruption measures</a:t>
            </a:r>
          </a:p>
        </p:txBody>
      </p:sp>
      <p:sp>
        <p:nvSpPr>
          <p:cNvPr id="31" name="TextBox 30">
            <a:extLst>
              <a:ext uri="{FF2B5EF4-FFF2-40B4-BE49-F238E27FC236}">
                <a16:creationId xmlns:a16="http://schemas.microsoft.com/office/drawing/2014/main" id="{85576DFC-F3AF-E9D8-1694-D81C58E543AC}"/>
              </a:ext>
            </a:extLst>
          </p:cNvPr>
          <p:cNvSpPr txBox="1"/>
          <p:nvPr/>
        </p:nvSpPr>
        <p:spPr>
          <a:xfrm>
            <a:off x="9882037" y="4388755"/>
            <a:ext cx="1806224" cy="246221"/>
          </a:xfrm>
          <a:prstGeom prst="rect">
            <a:avLst/>
          </a:prstGeom>
          <a:noFill/>
        </p:spPr>
        <p:txBody>
          <a:bodyPr wrap="square" rtlCol="0">
            <a:spAutoFit/>
          </a:bodyPr>
          <a:lstStyle/>
          <a:p>
            <a:r>
              <a:rPr lang="en-US" sz="1000" dirty="0"/>
              <a:t>Free and active foreign policy</a:t>
            </a:r>
          </a:p>
        </p:txBody>
      </p:sp>
      <p:sp>
        <p:nvSpPr>
          <p:cNvPr id="32" name="TextBox 31">
            <a:extLst>
              <a:ext uri="{FF2B5EF4-FFF2-40B4-BE49-F238E27FC236}">
                <a16:creationId xmlns:a16="http://schemas.microsoft.com/office/drawing/2014/main" id="{8482B48D-2C77-8247-B3CE-74363467BEDB}"/>
              </a:ext>
            </a:extLst>
          </p:cNvPr>
          <p:cNvSpPr txBox="1"/>
          <p:nvPr/>
        </p:nvSpPr>
        <p:spPr>
          <a:xfrm>
            <a:off x="9904615" y="4885466"/>
            <a:ext cx="1806224" cy="400110"/>
          </a:xfrm>
          <a:prstGeom prst="rect">
            <a:avLst/>
          </a:prstGeom>
          <a:noFill/>
        </p:spPr>
        <p:txBody>
          <a:bodyPr wrap="square" rtlCol="0">
            <a:spAutoFit/>
          </a:bodyPr>
          <a:lstStyle/>
          <a:p>
            <a:r>
              <a:rPr lang="en-US" sz="1000" dirty="0"/>
              <a:t>Strengthening resilience and security</a:t>
            </a:r>
          </a:p>
        </p:txBody>
      </p:sp>
      <p:pic>
        <p:nvPicPr>
          <p:cNvPr id="33" name="object 3">
            <a:extLst>
              <a:ext uri="{FF2B5EF4-FFF2-40B4-BE49-F238E27FC236}">
                <a16:creationId xmlns:a16="http://schemas.microsoft.com/office/drawing/2014/main" id="{5FF54E84-E520-FCE8-A7F7-F6250F524D8F}"/>
              </a:ext>
            </a:extLst>
          </p:cNvPr>
          <p:cNvPicPr/>
          <p:nvPr/>
        </p:nvPicPr>
        <p:blipFill rotWithShape="1">
          <a:blip r:embed="rId3" cstate="print"/>
          <a:srcRect l="25320" t="12380" r="67995" b="538"/>
          <a:stretch/>
        </p:blipFill>
        <p:spPr>
          <a:xfrm>
            <a:off x="3286530" y="2312017"/>
            <a:ext cx="761003" cy="3787200"/>
          </a:xfrm>
          <a:prstGeom prst="rect">
            <a:avLst/>
          </a:prstGeom>
        </p:spPr>
      </p:pic>
      <p:pic>
        <p:nvPicPr>
          <p:cNvPr id="34" name="object 3">
            <a:extLst>
              <a:ext uri="{FF2B5EF4-FFF2-40B4-BE49-F238E27FC236}">
                <a16:creationId xmlns:a16="http://schemas.microsoft.com/office/drawing/2014/main" id="{AA27A9B3-58DE-85A2-3B1E-610E9B70BDAD}"/>
              </a:ext>
            </a:extLst>
          </p:cNvPr>
          <p:cNvPicPr/>
          <p:nvPr/>
        </p:nvPicPr>
        <p:blipFill rotWithShape="1">
          <a:blip r:embed="rId3" cstate="print"/>
          <a:srcRect l="51832" t="12217" r="41483" b="701"/>
          <a:stretch/>
        </p:blipFill>
        <p:spPr>
          <a:xfrm>
            <a:off x="6221641" y="2232995"/>
            <a:ext cx="761003" cy="3787200"/>
          </a:xfrm>
          <a:prstGeom prst="rect">
            <a:avLst/>
          </a:prstGeom>
        </p:spPr>
      </p:pic>
      <p:pic>
        <p:nvPicPr>
          <p:cNvPr id="35" name="object 3">
            <a:extLst>
              <a:ext uri="{FF2B5EF4-FFF2-40B4-BE49-F238E27FC236}">
                <a16:creationId xmlns:a16="http://schemas.microsoft.com/office/drawing/2014/main" id="{2A5DC219-97AE-72AD-D44A-6824F1E9F8D8}"/>
              </a:ext>
            </a:extLst>
          </p:cNvPr>
          <p:cNvPicPr/>
          <p:nvPr/>
        </p:nvPicPr>
        <p:blipFill rotWithShape="1">
          <a:blip r:embed="rId3" cstate="print"/>
          <a:srcRect l="76761" t="19333" r="16554" b="-131"/>
          <a:stretch/>
        </p:blipFill>
        <p:spPr>
          <a:xfrm>
            <a:off x="9111008" y="2391221"/>
            <a:ext cx="761003" cy="3513907"/>
          </a:xfrm>
          <a:prstGeom prst="rect">
            <a:avLst/>
          </a:prstGeom>
        </p:spPr>
      </p:pic>
      <p:pic>
        <p:nvPicPr>
          <p:cNvPr id="36" name="object 3">
            <a:extLst>
              <a:ext uri="{FF2B5EF4-FFF2-40B4-BE49-F238E27FC236}">
                <a16:creationId xmlns:a16="http://schemas.microsoft.com/office/drawing/2014/main" id="{EE5045E5-AFF3-E468-E8FD-4AE925EA3521}"/>
              </a:ext>
            </a:extLst>
          </p:cNvPr>
          <p:cNvPicPr/>
          <p:nvPr/>
        </p:nvPicPr>
        <p:blipFill rotWithShape="1">
          <a:blip r:embed="rId3" cstate="print"/>
          <a:srcRect l="23000" t="-2824" r="74454" b="-112"/>
          <a:stretch/>
        </p:blipFill>
        <p:spPr>
          <a:xfrm>
            <a:off x="3154885" y="1747324"/>
            <a:ext cx="289862" cy="4475394"/>
          </a:xfrm>
          <a:prstGeom prst="rect">
            <a:avLst/>
          </a:prstGeom>
        </p:spPr>
      </p:pic>
      <p:pic>
        <p:nvPicPr>
          <p:cNvPr id="37" name="object 3">
            <a:extLst>
              <a:ext uri="{FF2B5EF4-FFF2-40B4-BE49-F238E27FC236}">
                <a16:creationId xmlns:a16="http://schemas.microsoft.com/office/drawing/2014/main" id="{1DC2CF57-57B3-8A6F-790A-F6FFA92D563F}"/>
              </a:ext>
            </a:extLst>
          </p:cNvPr>
          <p:cNvPicPr/>
          <p:nvPr/>
        </p:nvPicPr>
        <p:blipFill rotWithShape="1">
          <a:blip r:embed="rId3" cstate="print"/>
          <a:srcRect l="23000" t="-2824" r="74454" b="-112"/>
          <a:stretch/>
        </p:blipFill>
        <p:spPr>
          <a:xfrm>
            <a:off x="5898085" y="1713458"/>
            <a:ext cx="289862" cy="4475394"/>
          </a:xfrm>
          <a:prstGeom prst="rect">
            <a:avLst/>
          </a:prstGeom>
        </p:spPr>
      </p:pic>
      <p:pic>
        <p:nvPicPr>
          <p:cNvPr id="38" name="object 3">
            <a:extLst>
              <a:ext uri="{FF2B5EF4-FFF2-40B4-BE49-F238E27FC236}">
                <a16:creationId xmlns:a16="http://schemas.microsoft.com/office/drawing/2014/main" id="{557EC19D-9C10-442E-D266-CE9DA6BB257B}"/>
              </a:ext>
            </a:extLst>
          </p:cNvPr>
          <p:cNvPicPr/>
          <p:nvPr/>
        </p:nvPicPr>
        <p:blipFill rotWithShape="1">
          <a:blip r:embed="rId3" cstate="print"/>
          <a:srcRect l="23000" t="-2824" r="74454" b="-112"/>
          <a:stretch/>
        </p:blipFill>
        <p:spPr>
          <a:xfrm>
            <a:off x="8821907" y="1668303"/>
            <a:ext cx="289862" cy="4475394"/>
          </a:xfrm>
          <a:prstGeom prst="rect">
            <a:avLst/>
          </a:prstGeom>
        </p:spPr>
      </p:pic>
      <p:pic>
        <p:nvPicPr>
          <p:cNvPr id="39" name="Picture 38" descr="A logo with two horses and a red and blue shield&#10;&#10;Description automatically generated">
            <a:extLst>
              <a:ext uri="{FF2B5EF4-FFF2-40B4-BE49-F238E27FC236}">
                <a16:creationId xmlns:a16="http://schemas.microsoft.com/office/drawing/2014/main" id="{3D72B77A-41A1-DB63-8DAF-9C4BB0E22F13}"/>
              </a:ext>
            </a:extLst>
          </p:cNvPr>
          <p:cNvPicPr>
            <a:picLocks noChangeAspect="1"/>
          </p:cNvPicPr>
          <p:nvPr/>
        </p:nvPicPr>
        <p:blipFill>
          <a:blip r:embed="rId4"/>
          <a:stretch>
            <a:fillRect/>
          </a:stretch>
        </p:blipFill>
        <p:spPr>
          <a:xfrm>
            <a:off x="10115880" y="68932"/>
            <a:ext cx="551599" cy="551599"/>
          </a:xfrm>
          <a:prstGeom prst="rect">
            <a:avLst/>
          </a:prstGeom>
        </p:spPr>
      </p:pic>
      <p:sp>
        <p:nvSpPr>
          <p:cNvPr id="4" name="Rectangle 3">
            <a:extLst>
              <a:ext uri="{FF2B5EF4-FFF2-40B4-BE49-F238E27FC236}">
                <a16:creationId xmlns:a16="http://schemas.microsoft.com/office/drawing/2014/main" id="{798EB525-F4E1-4C27-6E05-AFFFDED42870}"/>
              </a:ext>
            </a:extLst>
          </p:cNvPr>
          <p:cNvSpPr/>
          <p:nvPr/>
        </p:nvSpPr>
        <p:spPr>
          <a:xfrm>
            <a:off x="3271690" y="1542770"/>
            <a:ext cx="2758440" cy="4835680"/>
          </a:xfrm>
          <a:prstGeom prst="rect">
            <a:avLst/>
          </a:prstGeom>
          <a:noFill/>
          <a:ln w="57150">
            <a:solidFill>
              <a:srgbClr val="1D4E7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solidFill>
                <a:srgbClr val="2571A9"/>
              </a:solidFill>
            </a:endParaRPr>
          </a:p>
        </p:txBody>
      </p:sp>
      <p:sp>
        <p:nvSpPr>
          <p:cNvPr id="40" name="Google Shape;287;p9">
            <a:extLst>
              <a:ext uri="{FF2B5EF4-FFF2-40B4-BE49-F238E27FC236}">
                <a16:creationId xmlns:a16="http://schemas.microsoft.com/office/drawing/2014/main" id="{49892F2E-4A66-6A4F-ABC5-8A55D14EB100}"/>
              </a:ext>
            </a:extLst>
          </p:cNvPr>
          <p:cNvSpPr/>
          <p:nvPr/>
        </p:nvSpPr>
        <p:spPr>
          <a:xfrm flipH="1">
            <a:off x="-12888" y="341000"/>
            <a:ext cx="155392" cy="699935"/>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Slide Number Placeholder 3">
            <a:extLst>
              <a:ext uri="{FF2B5EF4-FFF2-40B4-BE49-F238E27FC236}">
                <a16:creationId xmlns:a16="http://schemas.microsoft.com/office/drawing/2014/main" id="{A09C4F1A-9C61-FB45-BC36-73F8760C3E4F}"/>
              </a:ext>
            </a:extLst>
          </p:cNvPr>
          <p:cNvSpPr>
            <a:spLocks noGrp="1"/>
          </p:cNvSpPr>
          <p:nvPr>
            <p:ph type="sldNum" sz="quarter" idx="2"/>
          </p:nvPr>
        </p:nvSpPr>
        <p:spPr>
          <a:xfrm>
            <a:off x="11716209" y="6534150"/>
            <a:ext cx="310724" cy="266700"/>
          </a:xfrm>
        </p:spPr>
        <p:txBody>
          <a:bodyPr/>
          <a:lstStyle/>
          <a:p>
            <a:fld id="{86CB4B4D-7CA3-9044-876B-883B54F8677D}" type="slidenum">
              <a:rPr lang="en-ID" smtClean="0"/>
              <a:t>5</a:t>
            </a:fld>
            <a:endParaRPr lang="en-ID" dirty="0"/>
          </a:p>
        </p:txBody>
      </p:sp>
    </p:spTree>
    <p:extLst>
      <p:ext uri="{BB962C8B-B14F-4D97-AF65-F5344CB8AC3E}">
        <p14:creationId xmlns:p14="http://schemas.microsoft.com/office/powerpoint/2010/main" val="37154163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09F0-421D-DFE1-3267-B9A9DC469920}"/>
              </a:ext>
            </a:extLst>
          </p:cNvPr>
          <p:cNvSpPr>
            <a:spLocks noGrp="1"/>
          </p:cNvSpPr>
          <p:nvPr>
            <p:ph type="title"/>
          </p:nvPr>
        </p:nvSpPr>
        <p:spPr>
          <a:xfrm>
            <a:off x="209145" y="326193"/>
            <a:ext cx="10972800" cy="663576"/>
          </a:xfrm>
        </p:spPr>
        <p:txBody>
          <a:bodyPr>
            <a:normAutofit/>
          </a:bodyPr>
          <a:lstStyle/>
          <a:p>
            <a:r>
              <a:rPr lang="en-ID" sz="2800" dirty="0">
                <a:latin typeface="Arial" panose="020B0604020202020204" pitchFamily="34" charset="0"/>
                <a:cs typeface="Arial" panose="020B0604020202020204" pitchFamily="34" charset="0"/>
              </a:rPr>
              <a:t>I</a:t>
            </a:r>
            <a:r>
              <a:rPr lang="en-ID" sz="2800" i="0" u="none" strike="noStrike" dirty="0">
                <a:effectLst/>
                <a:latin typeface="Arial" panose="020B0604020202020204" pitchFamily="34" charset="0"/>
                <a:cs typeface="Arial" panose="020B0604020202020204" pitchFamily="34" charset="0"/>
              </a:rPr>
              <a:t>MPORTANCE OF DIGITAL </a:t>
            </a:r>
            <a:r>
              <a:rPr lang="en-ID" sz="2800" dirty="0">
                <a:latin typeface="Arial" panose="020B0604020202020204" pitchFamily="34" charset="0"/>
                <a:cs typeface="Arial" panose="020B0604020202020204" pitchFamily="34" charset="0"/>
              </a:rPr>
              <a:t>T</a:t>
            </a:r>
            <a:r>
              <a:rPr lang="en-ID" sz="2800" i="0" u="none" strike="noStrike" dirty="0">
                <a:effectLst/>
                <a:latin typeface="Arial" panose="020B0604020202020204" pitchFamily="34" charset="0"/>
                <a:cs typeface="Arial" panose="020B0604020202020204" pitchFamily="34" charset="0"/>
              </a:rPr>
              <a:t>RANSFORMATION</a:t>
            </a: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72CA864-6A80-FAD1-C1FA-6C17709F246B}"/>
              </a:ext>
            </a:extLst>
          </p:cNvPr>
          <p:cNvSpPr>
            <a:spLocks noGrp="1"/>
          </p:cNvSpPr>
          <p:nvPr>
            <p:ph type="sldNum" sz="quarter" idx="2"/>
          </p:nvPr>
        </p:nvSpPr>
        <p:spPr/>
        <p:txBody>
          <a:bodyPr/>
          <a:lstStyle/>
          <a:p>
            <a:fld id="{86CB4B4D-7CA3-9044-876B-883B54F8677D}" type="slidenum">
              <a:rPr lang="en-ID" smtClean="0"/>
              <a:t>6</a:t>
            </a:fld>
            <a:endParaRPr lang="en-ID"/>
          </a:p>
        </p:txBody>
      </p:sp>
      <p:grpSp>
        <p:nvGrpSpPr>
          <p:cNvPr id="18" name="Group 17">
            <a:extLst>
              <a:ext uri="{FF2B5EF4-FFF2-40B4-BE49-F238E27FC236}">
                <a16:creationId xmlns:a16="http://schemas.microsoft.com/office/drawing/2014/main" id="{8092DC44-B517-40AE-267E-2278AD535F42}"/>
              </a:ext>
            </a:extLst>
          </p:cNvPr>
          <p:cNvGrpSpPr/>
          <p:nvPr/>
        </p:nvGrpSpPr>
        <p:grpSpPr>
          <a:xfrm>
            <a:off x="6274168" y="938212"/>
            <a:ext cx="5597403" cy="5611432"/>
            <a:chOff x="8595761" y="1028700"/>
            <a:chExt cx="8209026" cy="8229600"/>
          </a:xfrm>
        </p:grpSpPr>
        <p:sp>
          <p:nvSpPr>
            <p:cNvPr id="12" name="Freeform 3">
              <a:extLst>
                <a:ext uri="{FF2B5EF4-FFF2-40B4-BE49-F238E27FC236}">
                  <a16:creationId xmlns:a16="http://schemas.microsoft.com/office/drawing/2014/main" id="{F649A49B-7818-BD7A-9129-0046DDAD7E94}"/>
                </a:ext>
              </a:extLst>
            </p:cNvPr>
            <p:cNvSpPr/>
            <p:nvPr/>
          </p:nvSpPr>
          <p:spPr>
            <a:xfrm>
              <a:off x="8595761" y="1028700"/>
              <a:ext cx="8209026" cy="8229600"/>
            </a:xfrm>
            <a:custGeom>
              <a:avLst/>
              <a:gdLst/>
              <a:ahLst/>
              <a:cxnLst/>
              <a:rect l="l" t="t" r="r" b="b"/>
              <a:pathLst>
                <a:path w="8209026" h="8229600">
                  <a:moveTo>
                    <a:pt x="0" y="0"/>
                  </a:moveTo>
                  <a:lnTo>
                    <a:pt x="8209026" y="0"/>
                  </a:lnTo>
                  <a:lnTo>
                    <a:pt x="8209026"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4">
              <a:extLst>
                <a:ext uri="{FF2B5EF4-FFF2-40B4-BE49-F238E27FC236}">
                  <a16:creationId xmlns:a16="http://schemas.microsoft.com/office/drawing/2014/main" id="{B11C9CC9-55A0-D00F-D800-228FD6704BDD}"/>
                </a:ext>
              </a:extLst>
            </p:cNvPr>
            <p:cNvGrpSpPr/>
            <p:nvPr/>
          </p:nvGrpSpPr>
          <p:grpSpPr>
            <a:xfrm>
              <a:off x="9635370" y="2008386"/>
              <a:ext cx="6133401" cy="6133401"/>
              <a:chOff x="0" y="0"/>
              <a:chExt cx="812800" cy="812800"/>
            </a:xfrm>
          </p:grpSpPr>
          <p:sp>
            <p:nvSpPr>
              <p:cNvPr id="14" name="Freeform 5">
                <a:extLst>
                  <a:ext uri="{FF2B5EF4-FFF2-40B4-BE49-F238E27FC236}">
                    <a16:creationId xmlns:a16="http://schemas.microsoft.com/office/drawing/2014/main" id="{3388F146-02C5-5A88-7183-D2ED71E2B03B}"/>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64F7C"/>
              </a:solidFill>
            </p:spPr>
          </p:sp>
          <p:sp>
            <p:nvSpPr>
              <p:cNvPr id="15" name="TextBox 6">
                <a:extLst>
                  <a:ext uri="{FF2B5EF4-FFF2-40B4-BE49-F238E27FC236}">
                    <a16:creationId xmlns:a16="http://schemas.microsoft.com/office/drawing/2014/main" id="{5CC9D92E-AD39-6F99-D429-C7F01F666523}"/>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6" name="Group 7">
              <a:extLst>
                <a:ext uri="{FF2B5EF4-FFF2-40B4-BE49-F238E27FC236}">
                  <a16:creationId xmlns:a16="http://schemas.microsoft.com/office/drawing/2014/main" id="{CF36DB0E-EC8B-4DD9-F372-B5C0C726984F}"/>
                </a:ext>
              </a:extLst>
            </p:cNvPr>
            <p:cNvGrpSpPr>
              <a:grpSpLocks noChangeAspect="1"/>
            </p:cNvGrpSpPr>
            <p:nvPr/>
          </p:nvGrpSpPr>
          <p:grpSpPr>
            <a:xfrm>
              <a:off x="9965926" y="2338940"/>
              <a:ext cx="5470488" cy="5470466"/>
              <a:chOff x="0" y="0"/>
              <a:chExt cx="6350000" cy="6349975"/>
            </a:xfrm>
          </p:grpSpPr>
          <p:sp>
            <p:nvSpPr>
              <p:cNvPr id="17" name="Freeform 8">
                <a:extLst>
                  <a:ext uri="{FF2B5EF4-FFF2-40B4-BE49-F238E27FC236}">
                    <a16:creationId xmlns:a16="http://schemas.microsoft.com/office/drawing/2014/main" id="{E15D8B6D-6B7C-E277-2A24-4210AD4728C0}"/>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52" r="-24952"/>
                </a:stretch>
              </a:blipFill>
            </p:spPr>
          </p:sp>
        </p:grpSp>
      </p:grpSp>
      <p:grpSp>
        <p:nvGrpSpPr>
          <p:cNvPr id="28" name="Group 27">
            <a:extLst>
              <a:ext uri="{FF2B5EF4-FFF2-40B4-BE49-F238E27FC236}">
                <a16:creationId xmlns:a16="http://schemas.microsoft.com/office/drawing/2014/main" id="{0F55BB5D-EF1A-105F-B48C-836EBEF796DD}"/>
              </a:ext>
            </a:extLst>
          </p:cNvPr>
          <p:cNvGrpSpPr/>
          <p:nvPr/>
        </p:nvGrpSpPr>
        <p:grpSpPr>
          <a:xfrm>
            <a:off x="4498299" y="1822724"/>
            <a:ext cx="3116502" cy="429662"/>
            <a:chOff x="4498299" y="1655229"/>
            <a:chExt cx="3116502" cy="429662"/>
          </a:xfrm>
        </p:grpSpPr>
        <p:grpSp>
          <p:nvGrpSpPr>
            <p:cNvPr id="25" name="Group 24">
              <a:extLst>
                <a:ext uri="{FF2B5EF4-FFF2-40B4-BE49-F238E27FC236}">
                  <a16:creationId xmlns:a16="http://schemas.microsoft.com/office/drawing/2014/main" id="{BBC9C586-DF4E-84DF-4FF2-5910BF28A494}"/>
                </a:ext>
              </a:extLst>
            </p:cNvPr>
            <p:cNvGrpSpPr/>
            <p:nvPr/>
          </p:nvGrpSpPr>
          <p:grpSpPr>
            <a:xfrm>
              <a:off x="4498299" y="1655229"/>
              <a:ext cx="2685437" cy="98018"/>
              <a:chOff x="4522991" y="1655229"/>
              <a:chExt cx="2685437" cy="98018"/>
            </a:xfrm>
          </p:grpSpPr>
          <p:cxnSp>
            <p:nvCxnSpPr>
              <p:cNvPr id="20" name="Straight Connector 19">
                <a:extLst>
                  <a:ext uri="{FF2B5EF4-FFF2-40B4-BE49-F238E27FC236}">
                    <a16:creationId xmlns:a16="http://schemas.microsoft.com/office/drawing/2014/main" id="{B306862A-A061-AFE2-9051-ADDD8D1335A0}"/>
                  </a:ext>
                </a:extLst>
              </p:cNvPr>
              <p:cNvCxnSpPr>
                <a:cxnSpLocks/>
              </p:cNvCxnSpPr>
              <p:nvPr/>
            </p:nvCxnSpPr>
            <p:spPr>
              <a:xfrm flipH="1">
                <a:off x="4572000" y="1704238"/>
                <a:ext cx="2636428" cy="0"/>
              </a:xfrm>
              <a:prstGeom prst="line">
                <a:avLst/>
              </a:prstGeom>
              <a:ln w="12700">
                <a:solidFill>
                  <a:srgbClr val="1D4E79"/>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5D26BBB-B240-346E-DC35-9CBA2CC7F963}"/>
                  </a:ext>
                </a:extLst>
              </p:cNvPr>
              <p:cNvSpPr/>
              <p:nvPr/>
            </p:nvSpPr>
            <p:spPr>
              <a:xfrm>
                <a:off x="4522991" y="1655229"/>
                <a:ext cx="98018" cy="98018"/>
              </a:xfrm>
              <a:prstGeom prst="ellipse">
                <a:avLst/>
              </a:prstGeom>
              <a:solidFill>
                <a:srgbClr val="1D4E79"/>
              </a:solidFill>
              <a:ln>
                <a:solidFill>
                  <a:srgbClr val="1D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a:extLst>
                <a:ext uri="{FF2B5EF4-FFF2-40B4-BE49-F238E27FC236}">
                  <a16:creationId xmlns:a16="http://schemas.microsoft.com/office/drawing/2014/main" id="{F9F1F67C-D096-E635-BCC3-D3884EA8E770}"/>
                </a:ext>
              </a:extLst>
            </p:cNvPr>
            <p:cNvCxnSpPr/>
            <p:nvPr/>
          </p:nvCxnSpPr>
          <p:spPr>
            <a:xfrm>
              <a:off x="7183736" y="1710464"/>
              <a:ext cx="431065" cy="374427"/>
            </a:xfrm>
            <a:prstGeom prst="line">
              <a:avLst/>
            </a:prstGeom>
            <a:ln w="12700">
              <a:solidFill>
                <a:srgbClr val="1D4E79"/>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619E2AE6-573C-0584-9316-F37609F68FCA}"/>
              </a:ext>
            </a:extLst>
          </p:cNvPr>
          <p:cNvSpPr txBox="1"/>
          <p:nvPr/>
        </p:nvSpPr>
        <p:spPr>
          <a:xfrm>
            <a:off x="454238" y="6513659"/>
            <a:ext cx="10423046" cy="246221"/>
          </a:xfrm>
          <a:prstGeom prst="rect">
            <a:avLst/>
          </a:prstGeom>
          <a:noFill/>
        </p:spPr>
        <p:txBody>
          <a:bodyPr wrap="none" rtlCol="0">
            <a:spAutoFit/>
          </a:bodyPr>
          <a:lstStyle/>
          <a:p>
            <a:r>
              <a:rPr lang="en-US" sz="1000" b="1" dirty="0"/>
              <a:t>Source</a:t>
            </a:r>
            <a:r>
              <a:rPr lang="en-US" sz="1000" dirty="0"/>
              <a:t>: https://</a:t>
            </a:r>
            <a:r>
              <a:rPr lang="en-US" sz="1000" dirty="0" err="1"/>
              <a:t>economictimes.indiatimes.com</a:t>
            </a:r>
            <a:r>
              <a:rPr lang="en-US" sz="1000" dirty="0"/>
              <a:t>/jobs/c-suite/why-digital-transformation-is-critical-for-businesses-to-stay-competitive-in-the-2023-landscape/</a:t>
            </a:r>
            <a:r>
              <a:rPr lang="en-US" sz="1000" dirty="0" err="1"/>
              <a:t>articleshow</a:t>
            </a:r>
            <a:r>
              <a:rPr lang="en-US" sz="1000" dirty="0"/>
              <a:t>/100594911.cms?from=</a:t>
            </a:r>
            <a:r>
              <a:rPr lang="en-US" sz="1000" dirty="0" err="1"/>
              <a:t>mdr</a:t>
            </a:r>
            <a:endParaRPr lang="en-US" sz="1000" dirty="0"/>
          </a:p>
        </p:txBody>
      </p:sp>
      <p:grpSp>
        <p:nvGrpSpPr>
          <p:cNvPr id="32" name="Group 31">
            <a:extLst>
              <a:ext uri="{FF2B5EF4-FFF2-40B4-BE49-F238E27FC236}">
                <a16:creationId xmlns:a16="http://schemas.microsoft.com/office/drawing/2014/main" id="{1928E3EE-D4FD-2904-338F-A29E1F0839B3}"/>
              </a:ext>
            </a:extLst>
          </p:cNvPr>
          <p:cNvGrpSpPr/>
          <p:nvPr/>
        </p:nvGrpSpPr>
        <p:grpSpPr>
          <a:xfrm>
            <a:off x="3318791" y="2876524"/>
            <a:ext cx="3129306" cy="98018"/>
            <a:chOff x="4253234" y="3034850"/>
            <a:chExt cx="3129306" cy="98018"/>
          </a:xfrm>
        </p:grpSpPr>
        <p:cxnSp>
          <p:nvCxnSpPr>
            <p:cNvPr id="30" name="Straight Connector 29">
              <a:extLst>
                <a:ext uri="{FF2B5EF4-FFF2-40B4-BE49-F238E27FC236}">
                  <a16:creationId xmlns:a16="http://schemas.microsoft.com/office/drawing/2014/main" id="{2D7FD4DC-8500-1F79-B609-D9859DEEE0D3}"/>
                </a:ext>
              </a:extLst>
            </p:cNvPr>
            <p:cNvCxnSpPr>
              <a:cxnSpLocks/>
            </p:cNvCxnSpPr>
            <p:nvPr/>
          </p:nvCxnSpPr>
          <p:spPr>
            <a:xfrm flipH="1">
              <a:off x="4265458" y="3083859"/>
              <a:ext cx="3117082" cy="0"/>
            </a:xfrm>
            <a:prstGeom prst="line">
              <a:avLst/>
            </a:prstGeom>
            <a:ln w="12700">
              <a:solidFill>
                <a:srgbClr val="1D4E79"/>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52F8922D-F384-740B-9B7B-C729AC5CA433}"/>
                </a:ext>
              </a:extLst>
            </p:cNvPr>
            <p:cNvSpPr/>
            <p:nvPr/>
          </p:nvSpPr>
          <p:spPr>
            <a:xfrm>
              <a:off x="4253234" y="3034850"/>
              <a:ext cx="98018" cy="98018"/>
            </a:xfrm>
            <a:prstGeom prst="ellipse">
              <a:avLst/>
            </a:prstGeom>
            <a:solidFill>
              <a:srgbClr val="1D4E79"/>
            </a:solidFill>
            <a:ln>
              <a:solidFill>
                <a:srgbClr val="1D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405DBBDD-8002-C8DE-223C-3435D4DA08D8}"/>
              </a:ext>
            </a:extLst>
          </p:cNvPr>
          <p:cNvGrpSpPr/>
          <p:nvPr/>
        </p:nvGrpSpPr>
        <p:grpSpPr>
          <a:xfrm>
            <a:off x="4372092" y="3447088"/>
            <a:ext cx="2728304" cy="355678"/>
            <a:chOff x="3222539" y="3802279"/>
            <a:chExt cx="2728304" cy="355678"/>
          </a:xfrm>
        </p:grpSpPr>
        <p:grpSp>
          <p:nvGrpSpPr>
            <p:cNvPr id="34" name="Group 33">
              <a:extLst>
                <a:ext uri="{FF2B5EF4-FFF2-40B4-BE49-F238E27FC236}">
                  <a16:creationId xmlns:a16="http://schemas.microsoft.com/office/drawing/2014/main" id="{7BBFAFE3-ABE7-E942-22F2-D3A9156DDA56}"/>
                </a:ext>
              </a:extLst>
            </p:cNvPr>
            <p:cNvGrpSpPr/>
            <p:nvPr/>
          </p:nvGrpSpPr>
          <p:grpSpPr>
            <a:xfrm>
              <a:off x="3222539" y="4059939"/>
              <a:ext cx="1275760" cy="98018"/>
              <a:chOff x="4253234" y="3034850"/>
              <a:chExt cx="1275760" cy="98018"/>
            </a:xfrm>
          </p:grpSpPr>
          <p:cxnSp>
            <p:nvCxnSpPr>
              <p:cNvPr id="35" name="Straight Connector 34">
                <a:extLst>
                  <a:ext uri="{FF2B5EF4-FFF2-40B4-BE49-F238E27FC236}">
                    <a16:creationId xmlns:a16="http://schemas.microsoft.com/office/drawing/2014/main" id="{6BE9C0AB-5D45-CE90-5DCE-CB30E3F95862}"/>
                  </a:ext>
                </a:extLst>
              </p:cNvPr>
              <p:cNvCxnSpPr>
                <a:cxnSpLocks/>
              </p:cNvCxnSpPr>
              <p:nvPr/>
            </p:nvCxnSpPr>
            <p:spPr>
              <a:xfrm flipH="1">
                <a:off x="4265458" y="3083859"/>
                <a:ext cx="1263536" cy="0"/>
              </a:xfrm>
              <a:prstGeom prst="line">
                <a:avLst/>
              </a:prstGeom>
              <a:ln w="12700">
                <a:solidFill>
                  <a:srgbClr val="1D4E79"/>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7B471B3-277E-E4E8-00F7-4BB6AF990A65}"/>
                  </a:ext>
                </a:extLst>
              </p:cNvPr>
              <p:cNvSpPr/>
              <p:nvPr/>
            </p:nvSpPr>
            <p:spPr>
              <a:xfrm>
                <a:off x="4253234" y="3034850"/>
                <a:ext cx="98018" cy="98018"/>
              </a:xfrm>
              <a:prstGeom prst="ellipse">
                <a:avLst/>
              </a:prstGeom>
              <a:solidFill>
                <a:srgbClr val="1D4E79"/>
              </a:solidFill>
              <a:ln>
                <a:solidFill>
                  <a:srgbClr val="1D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8" name="Straight Connector 37">
              <a:extLst>
                <a:ext uri="{FF2B5EF4-FFF2-40B4-BE49-F238E27FC236}">
                  <a16:creationId xmlns:a16="http://schemas.microsoft.com/office/drawing/2014/main" id="{0FAFD7E1-397A-8366-C9FE-5B9C007CFABD}"/>
                </a:ext>
              </a:extLst>
            </p:cNvPr>
            <p:cNvCxnSpPr>
              <a:cxnSpLocks/>
            </p:cNvCxnSpPr>
            <p:nvPr/>
          </p:nvCxnSpPr>
          <p:spPr>
            <a:xfrm flipH="1">
              <a:off x="4498299" y="3802279"/>
              <a:ext cx="1452544" cy="306669"/>
            </a:xfrm>
            <a:prstGeom prst="line">
              <a:avLst/>
            </a:prstGeom>
            <a:ln w="12700">
              <a:solidFill>
                <a:srgbClr val="1D4E79"/>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5479E26-C9F9-FB40-2D89-2D2C746AD6F6}"/>
              </a:ext>
            </a:extLst>
          </p:cNvPr>
          <p:cNvGrpSpPr/>
          <p:nvPr/>
        </p:nvGrpSpPr>
        <p:grpSpPr>
          <a:xfrm>
            <a:off x="3480318" y="4581980"/>
            <a:ext cx="3129306" cy="98018"/>
            <a:chOff x="4253234" y="3034850"/>
            <a:chExt cx="3129306" cy="98018"/>
          </a:xfrm>
        </p:grpSpPr>
        <p:cxnSp>
          <p:nvCxnSpPr>
            <p:cNvPr id="46" name="Straight Connector 45">
              <a:extLst>
                <a:ext uri="{FF2B5EF4-FFF2-40B4-BE49-F238E27FC236}">
                  <a16:creationId xmlns:a16="http://schemas.microsoft.com/office/drawing/2014/main" id="{CE1D0787-CB13-551B-6510-3231B9CFBD28}"/>
                </a:ext>
              </a:extLst>
            </p:cNvPr>
            <p:cNvCxnSpPr>
              <a:cxnSpLocks/>
            </p:cNvCxnSpPr>
            <p:nvPr/>
          </p:nvCxnSpPr>
          <p:spPr>
            <a:xfrm flipH="1">
              <a:off x="4265458" y="3083859"/>
              <a:ext cx="3117082" cy="0"/>
            </a:xfrm>
            <a:prstGeom prst="line">
              <a:avLst/>
            </a:prstGeom>
            <a:ln w="12700">
              <a:solidFill>
                <a:srgbClr val="1D4E79"/>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00AC7F0-9550-6EDF-DE39-43093DAAF36C}"/>
                </a:ext>
              </a:extLst>
            </p:cNvPr>
            <p:cNvSpPr/>
            <p:nvPr/>
          </p:nvSpPr>
          <p:spPr>
            <a:xfrm>
              <a:off x="4253234" y="3034850"/>
              <a:ext cx="98018" cy="98018"/>
            </a:xfrm>
            <a:prstGeom prst="ellipse">
              <a:avLst/>
            </a:prstGeom>
            <a:solidFill>
              <a:srgbClr val="1D4E79"/>
            </a:solidFill>
            <a:ln>
              <a:solidFill>
                <a:srgbClr val="1D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3EC9AC8E-D8B4-C09E-BD93-EBF85B1F4B4C}"/>
              </a:ext>
            </a:extLst>
          </p:cNvPr>
          <p:cNvSpPr txBox="1"/>
          <p:nvPr/>
        </p:nvSpPr>
        <p:spPr>
          <a:xfrm>
            <a:off x="8356315" y="4882448"/>
            <a:ext cx="1475147" cy="369332"/>
          </a:xfrm>
          <a:prstGeom prst="rect">
            <a:avLst/>
          </a:prstGeom>
          <a:noFill/>
        </p:spPr>
        <p:txBody>
          <a:bodyPr wrap="none" rtlCol="0">
            <a:spAutoFit/>
          </a:bodyPr>
          <a:lstStyle/>
          <a:p>
            <a:r>
              <a:rPr lang="en-US" dirty="0">
                <a:solidFill>
                  <a:schemeClr val="bg1"/>
                </a:solidFill>
              </a:rPr>
              <a:t>TECHNOLOGY</a:t>
            </a:r>
          </a:p>
        </p:txBody>
      </p:sp>
      <p:sp>
        <p:nvSpPr>
          <p:cNvPr id="54" name="TextBox 53">
            <a:extLst>
              <a:ext uri="{FF2B5EF4-FFF2-40B4-BE49-F238E27FC236}">
                <a16:creationId xmlns:a16="http://schemas.microsoft.com/office/drawing/2014/main" id="{683F29A9-2887-5289-DA38-99F6534CE3E6}"/>
              </a:ext>
            </a:extLst>
          </p:cNvPr>
          <p:cNvSpPr txBox="1"/>
          <p:nvPr/>
        </p:nvSpPr>
        <p:spPr>
          <a:xfrm>
            <a:off x="773572" y="1654584"/>
            <a:ext cx="3937708" cy="369332"/>
          </a:xfrm>
          <a:prstGeom prst="rect">
            <a:avLst/>
          </a:prstGeom>
          <a:noFill/>
        </p:spPr>
        <p:txBody>
          <a:bodyPr wrap="square" rtlCol="0">
            <a:spAutoFit/>
          </a:bodyPr>
          <a:lstStyle/>
          <a:p>
            <a:r>
              <a:rPr lang="en-ID" b="0" i="0" u="none" strike="noStrike" dirty="0">
                <a:solidFill>
                  <a:srgbClr val="374151"/>
                </a:solidFill>
                <a:effectLst/>
                <a:latin typeface="Söhne"/>
              </a:rPr>
              <a:t>Enhanced Efficiency and Productivity</a:t>
            </a:r>
            <a:endParaRPr lang="en-US" dirty="0">
              <a:latin typeface="Poppins" pitchFamily="2" charset="77"/>
              <a:cs typeface="Poppins" pitchFamily="2" charset="77"/>
            </a:endParaRPr>
          </a:p>
        </p:txBody>
      </p:sp>
      <p:sp>
        <p:nvSpPr>
          <p:cNvPr id="55" name="TextBox 54">
            <a:extLst>
              <a:ext uri="{FF2B5EF4-FFF2-40B4-BE49-F238E27FC236}">
                <a16:creationId xmlns:a16="http://schemas.microsoft.com/office/drawing/2014/main" id="{D7F1D6C5-E141-D197-3AE1-1393904D66D5}"/>
              </a:ext>
            </a:extLst>
          </p:cNvPr>
          <p:cNvSpPr txBox="1"/>
          <p:nvPr/>
        </p:nvSpPr>
        <p:spPr>
          <a:xfrm>
            <a:off x="320429" y="2716481"/>
            <a:ext cx="3257907" cy="369332"/>
          </a:xfrm>
          <a:prstGeom prst="rect">
            <a:avLst/>
          </a:prstGeom>
          <a:noFill/>
        </p:spPr>
        <p:txBody>
          <a:bodyPr wrap="square" rtlCol="0">
            <a:spAutoFit/>
          </a:bodyPr>
          <a:lstStyle/>
          <a:p>
            <a:r>
              <a:rPr lang="en-ID" b="0" i="0" u="none" strike="noStrike" dirty="0">
                <a:solidFill>
                  <a:srgbClr val="374151"/>
                </a:solidFill>
                <a:effectLst/>
                <a:latin typeface="Söhne"/>
              </a:rPr>
              <a:t>Data-Driven Decision Making</a:t>
            </a:r>
            <a:endParaRPr lang="en-US" dirty="0">
              <a:latin typeface="Poppins" pitchFamily="2" charset="77"/>
              <a:cs typeface="Poppins" pitchFamily="2" charset="77"/>
            </a:endParaRPr>
          </a:p>
        </p:txBody>
      </p:sp>
      <p:sp>
        <p:nvSpPr>
          <p:cNvPr id="56" name="TextBox 55">
            <a:extLst>
              <a:ext uri="{FF2B5EF4-FFF2-40B4-BE49-F238E27FC236}">
                <a16:creationId xmlns:a16="http://schemas.microsoft.com/office/drawing/2014/main" id="{3095F794-4DE7-89D1-BD74-8CAEE7F3E2C9}"/>
              </a:ext>
            </a:extLst>
          </p:cNvPr>
          <p:cNvSpPr txBox="1"/>
          <p:nvPr/>
        </p:nvSpPr>
        <p:spPr>
          <a:xfrm>
            <a:off x="320429" y="4446323"/>
            <a:ext cx="3257907" cy="369332"/>
          </a:xfrm>
          <a:prstGeom prst="rect">
            <a:avLst/>
          </a:prstGeom>
          <a:noFill/>
        </p:spPr>
        <p:txBody>
          <a:bodyPr wrap="square" rtlCol="0">
            <a:spAutoFit/>
          </a:bodyPr>
          <a:lstStyle/>
          <a:p>
            <a:r>
              <a:rPr lang="en-ID" b="0" i="0" u="none" strike="noStrike" dirty="0">
                <a:solidFill>
                  <a:srgbClr val="374151"/>
                </a:solidFill>
                <a:effectLst/>
                <a:latin typeface="Söhne"/>
              </a:rPr>
              <a:t>Talent Attraction and Retention</a:t>
            </a:r>
            <a:endParaRPr lang="en-US" dirty="0">
              <a:latin typeface="Poppins" pitchFamily="2" charset="77"/>
              <a:cs typeface="Poppins" pitchFamily="2" charset="77"/>
            </a:endParaRPr>
          </a:p>
        </p:txBody>
      </p:sp>
      <p:sp>
        <p:nvSpPr>
          <p:cNvPr id="57" name="TextBox 56">
            <a:extLst>
              <a:ext uri="{FF2B5EF4-FFF2-40B4-BE49-F238E27FC236}">
                <a16:creationId xmlns:a16="http://schemas.microsoft.com/office/drawing/2014/main" id="{EC15FFE0-BA03-BCA9-BADB-B6749A785CA7}"/>
              </a:ext>
            </a:extLst>
          </p:cNvPr>
          <p:cNvSpPr txBox="1"/>
          <p:nvPr/>
        </p:nvSpPr>
        <p:spPr>
          <a:xfrm>
            <a:off x="1883060" y="3553173"/>
            <a:ext cx="2454301" cy="369332"/>
          </a:xfrm>
          <a:prstGeom prst="rect">
            <a:avLst/>
          </a:prstGeom>
          <a:noFill/>
        </p:spPr>
        <p:txBody>
          <a:bodyPr wrap="square" rtlCol="0">
            <a:spAutoFit/>
          </a:bodyPr>
          <a:lstStyle/>
          <a:p>
            <a:r>
              <a:rPr lang="en-ID" b="0" i="0" u="none" strike="noStrike" dirty="0">
                <a:solidFill>
                  <a:srgbClr val="374151"/>
                </a:solidFill>
                <a:effectLst/>
                <a:latin typeface="Söhne"/>
              </a:rPr>
              <a:t> Innovation and Agility</a:t>
            </a:r>
            <a:endParaRPr lang="en-US" dirty="0">
              <a:latin typeface="Poppins" pitchFamily="2" charset="77"/>
              <a:cs typeface="Poppins" pitchFamily="2" charset="77"/>
            </a:endParaRPr>
          </a:p>
        </p:txBody>
      </p:sp>
      <p:pic>
        <p:nvPicPr>
          <p:cNvPr id="33" name="Picture 32" descr="A logo with two horses and a red and blue shield&#10;&#10;Description automatically generated">
            <a:extLst>
              <a:ext uri="{FF2B5EF4-FFF2-40B4-BE49-F238E27FC236}">
                <a16:creationId xmlns:a16="http://schemas.microsoft.com/office/drawing/2014/main" id="{A3758151-40DD-3353-2611-55F4F61C3809}"/>
              </a:ext>
            </a:extLst>
          </p:cNvPr>
          <p:cNvPicPr>
            <a:picLocks noChangeAspect="1"/>
          </p:cNvPicPr>
          <p:nvPr/>
        </p:nvPicPr>
        <p:blipFill>
          <a:blip r:embed="rId6"/>
          <a:stretch>
            <a:fillRect/>
          </a:stretch>
        </p:blipFill>
        <p:spPr>
          <a:xfrm>
            <a:off x="10122625" y="97557"/>
            <a:ext cx="551599" cy="551599"/>
          </a:xfrm>
          <a:prstGeom prst="rect">
            <a:avLst/>
          </a:prstGeom>
        </p:spPr>
      </p:pic>
      <p:sp>
        <p:nvSpPr>
          <p:cNvPr id="37" name="Google Shape;287;p9">
            <a:extLst>
              <a:ext uri="{FF2B5EF4-FFF2-40B4-BE49-F238E27FC236}">
                <a16:creationId xmlns:a16="http://schemas.microsoft.com/office/drawing/2014/main" id="{05E647BE-CC66-3846-8F4C-217E0C22D50D}"/>
              </a:ext>
            </a:extLst>
          </p:cNvPr>
          <p:cNvSpPr/>
          <p:nvPr/>
        </p:nvSpPr>
        <p:spPr>
          <a:xfrm flipH="1">
            <a:off x="-12888" y="380189"/>
            <a:ext cx="156406" cy="544257"/>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3148196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11540359" y="6534150"/>
            <a:ext cx="486574" cy="323850"/>
          </a:xfrm>
        </p:spPr>
        <p:txBody>
          <a:bodyPr/>
          <a:lstStyle/>
          <a:p>
            <a:fld id="{86CB4B4D-7CA3-9044-876B-883B54F8677D}" type="slidenum">
              <a:rPr lang="en-ID" smtClean="0"/>
              <a:t>7</a:t>
            </a:fld>
            <a:endParaRPr lang="en-ID"/>
          </a:p>
        </p:txBody>
      </p:sp>
      <p:sp>
        <p:nvSpPr>
          <p:cNvPr id="9" name="Title 1"/>
          <p:cNvSpPr>
            <a:spLocks noGrp="1"/>
          </p:cNvSpPr>
          <p:nvPr>
            <p:ph type="title"/>
          </p:nvPr>
        </p:nvSpPr>
        <p:spPr>
          <a:xfrm>
            <a:off x="171459" y="275394"/>
            <a:ext cx="9468930" cy="734291"/>
          </a:xfrm>
        </p:spPr>
        <p:txBody>
          <a:bodyPr>
            <a:noAutofit/>
          </a:bodyPr>
          <a:lstStyle/>
          <a:p>
            <a:r>
              <a:rPr lang="en-ID" sz="2800" dirty="0">
                <a:effectLst/>
                <a:latin typeface="Arial" panose="020B0604020202020204" pitchFamily="34" charset="0"/>
                <a:cs typeface="Arial" panose="020B0604020202020204" pitchFamily="34" charset="0"/>
              </a:rPr>
              <a:t>DIGITAL TRANSFORMATION IN OTHER COUNTRIES</a:t>
            </a:r>
            <a:endParaRPr lang="en-US" sz="2800" dirty="0">
              <a:latin typeface="Arial" panose="020B0604020202020204" pitchFamily="34" charset="0"/>
              <a:cs typeface="Arial" panose="020B0604020202020204" pitchFamily="34" charset="0"/>
            </a:endParaRPr>
          </a:p>
        </p:txBody>
      </p:sp>
      <p:sp>
        <p:nvSpPr>
          <p:cNvPr id="14" name="TextBox 13"/>
          <p:cNvSpPr txBox="1"/>
          <p:nvPr/>
        </p:nvSpPr>
        <p:spPr>
          <a:xfrm>
            <a:off x="220671" y="6280234"/>
            <a:ext cx="10468199" cy="415498"/>
          </a:xfrm>
          <a:prstGeom prst="rect">
            <a:avLst/>
          </a:prstGeom>
          <a:noFill/>
        </p:spPr>
        <p:txBody>
          <a:bodyPr wrap="square">
            <a:spAutoFit/>
          </a:bodyPr>
          <a:lstStyle/>
          <a:p>
            <a:r>
              <a:rPr lang="id-ID" sz="1050" dirty="0" err="1"/>
              <a:t>Source</a:t>
            </a:r>
            <a:r>
              <a:rPr lang="en-US" sz="1050" dirty="0"/>
              <a:t>s</a:t>
            </a:r>
            <a:r>
              <a:rPr lang="id-ID" sz="1050" dirty="0"/>
              <a:t> :</a:t>
            </a:r>
            <a:r>
              <a:rPr lang="en-US" sz="1050" dirty="0"/>
              <a:t> 1.</a:t>
            </a:r>
            <a:r>
              <a:rPr lang="id-ID" sz="1050" dirty="0"/>
              <a:t> </a:t>
            </a:r>
            <a:r>
              <a:rPr lang="en-US" sz="1050" dirty="0"/>
              <a:t>World Bank Adoption Index (Digital Adoption Index (DAI)) as of 2016: 2. Council on the Future Economy (CFE); 3. Future Economy Council  (FEC); 4. Presidential Committee on the Fourth Industrial Revolution (PCFIR); Source : Expert interview, BCG analysis, </a:t>
            </a:r>
            <a:endParaRPr lang="id-ID" sz="1050" dirty="0"/>
          </a:p>
        </p:txBody>
      </p:sp>
      <p:sp>
        <p:nvSpPr>
          <p:cNvPr id="2" name="Rectangle 1"/>
          <p:cNvSpPr/>
          <p:nvPr/>
        </p:nvSpPr>
        <p:spPr>
          <a:xfrm>
            <a:off x="970155" y="1202701"/>
            <a:ext cx="10036695" cy="734291"/>
          </a:xfrm>
          <a:prstGeom prst="rect">
            <a:avLst/>
          </a:prstGeom>
          <a:solidFill>
            <a:srgbClr val="257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Poppins" pitchFamily="2" charset="77"/>
                <a:cs typeface="Poppins" pitchFamily="2" charset="77"/>
              </a:rPr>
              <a:t>In developing our strategy, we looked at several countries that are leading the </a:t>
            </a:r>
            <a:r>
              <a:rPr lang="en-US" sz="1600" b="1" dirty="0">
                <a:latin typeface="Poppins" pitchFamily="2" charset="77"/>
                <a:cs typeface="Poppins" pitchFamily="2" charset="77"/>
              </a:rPr>
              <a:t>Digital Transformation.</a:t>
            </a:r>
          </a:p>
        </p:txBody>
      </p:sp>
      <p:sp>
        <p:nvSpPr>
          <p:cNvPr id="3" name="TextBox 2"/>
          <p:cNvSpPr txBox="1"/>
          <p:nvPr/>
        </p:nvSpPr>
        <p:spPr>
          <a:xfrm>
            <a:off x="1379341" y="2038613"/>
            <a:ext cx="4278529" cy="523220"/>
          </a:xfrm>
          <a:prstGeom prst="rect">
            <a:avLst/>
          </a:prstGeom>
          <a:noFill/>
        </p:spPr>
        <p:txBody>
          <a:bodyPr wrap="square" rtlCol="0">
            <a:spAutoFit/>
          </a:bodyPr>
          <a:lstStyle/>
          <a:p>
            <a:r>
              <a:rPr lang="en-US" sz="1400" dirty="0">
                <a:solidFill>
                  <a:srgbClr val="2571A9"/>
                </a:solidFill>
                <a:latin typeface="Poppins" pitchFamily="2" charset="77"/>
                <a:cs typeface="Poppins" pitchFamily="2" charset="77"/>
              </a:rPr>
              <a:t>National institutions </a:t>
            </a:r>
            <a:r>
              <a:rPr lang="en-US" sz="1400" dirty="0">
                <a:latin typeface="Poppins" pitchFamily="2" charset="77"/>
                <a:cs typeface="Poppins" pitchFamily="2" charset="77"/>
              </a:rPr>
              <a:t>that drive digital transformation in developed countries...</a:t>
            </a:r>
          </a:p>
        </p:txBody>
      </p:sp>
      <p:sp>
        <p:nvSpPr>
          <p:cNvPr id="10" name="TextBox 9"/>
          <p:cNvSpPr txBox="1"/>
          <p:nvPr/>
        </p:nvSpPr>
        <p:spPr>
          <a:xfrm>
            <a:off x="6065534" y="2087636"/>
            <a:ext cx="3893128" cy="523220"/>
          </a:xfrm>
          <a:prstGeom prst="rect">
            <a:avLst/>
          </a:prstGeom>
          <a:noFill/>
        </p:spPr>
        <p:txBody>
          <a:bodyPr wrap="square" rtlCol="0">
            <a:spAutoFit/>
          </a:bodyPr>
          <a:lstStyle/>
          <a:p>
            <a:r>
              <a:rPr lang="en-US" sz="1400" dirty="0">
                <a:latin typeface="Poppins" pitchFamily="2" charset="77"/>
                <a:cs typeface="Poppins" pitchFamily="2" charset="77"/>
              </a:rPr>
              <a:t>..... distils the key </a:t>
            </a:r>
            <a:r>
              <a:rPr lang="en-US" sz="1400" dirty="0">
                <a:solidFill>
                  <a:srgbClr val="1D4E79"/>
                </a:solidFill>
                <a:latin typeface="Poppins" pitchFamily="2" charset="77"/>
                <a:cs typeface="Poppins" pitchFamily="2" charset="77"/>
              </a:rPr>
              <a:t>success factors </a:t>
            </a:r>
            <a:r>
              <a:rPr lang="en-US" sz="1400" dirty="0">
                <a:latin typeface="Poppins" pitchFamily="2" charset="77"/>
                <a:cs typeface="Poppins" pitchFamily="2" charset="77"/>
              </a:rPr>
              <a:t>that </a:t>
            </a:r>
            <a:r>
              <a:rPr lang="en-US" sz="1400" dirty="0" err="1">
                <a:latin typeface="Poppins" pitchFamily="2" charset="77"/>
                <a:cs typeface="Poppins" pitchFamily="2" charset="77"/>
              </a:rPr>
              <a:t>catalysed</a:t>
            </a:r>
            <a:r>
              <a:rPr lang="en-US" sz="1400" dirty="0">
                <a:latin typeface="Poppins" pitchFamily="2" charset="77"/>
                <a:cs typeface="Poppins" pitchFamily="2" charset="77"/>
              </a:rPr>
              <a:t> their achievements</a:t>
            </a:r>
          </a:p>
        </p:txBody>
      </p:sp>
      <p:cxnSp>
        <p:nvCxnSpPr>
          <p:cNvPr id="6" name="Straight Connector 5"/>
          <p:cNvCxnSpPr/>
          <p:nvPr/>
        </p:nvCxnSpPr>
        <p:spPr>
          <a:xfrm>
            <a:off x="1496454" y="2641931"/>
            <a:ext cx="3579543" cy="0"/>
          </a:xfrm>
          <a:prstGeom prst="line">
            <a:avLst/>
          </a:prstGeom>
          <a:ln w="12700">
            <a:solidFill>
              <a:srgbClr val="2571A9"/>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51581" y="2658556"/>
            <a:ext cx="4069994" cy="13855"/>
          </a:xfrm>
          <a:prstGeom prst="line">
            <a:avLst/>
          </a:prstGeom>
          <a:ln w="12700">
            <a:solidFill>
              <a:srgbClr val="2571A9"/>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54770" y="3028737"/>
            <a:ext cx="0" cy="2635010"/>
          </a:xfrm>
          <a:prstGeom prst="line">
            <a:avLst/>
          </a:prstGeom>
          <a:ln w="12700">
            <a:solidFill>
              <a:srgbClr val="2571A9"/>
            </a:solidFill>
            <a:prstDash val="lgDash"/>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01942" y="2925403"/>
            <a:ext cx="341411" cy="341411"/>
          </a:xfrm>
          <a:prstGeom prst="rect">
            <a:avLst/>
          </a:prstGeom>
          <a:effectLst>
            <a:outerShdw blurRad="292100" dist="139700" dir="2700000" algn="tl" rotWithShape="0">
              <a:srgbClr val="333333">
                <a:alpha val="65000"/>
              </a:srgbClr>
            </a:outerShdw>
          </a:effectLst>
        </p:spPr>
      </p:pic>
      <p:pic>
        <p:nvPicPr>
          <p:cNvPr id="17" name="Picture 3"/>
          <p:cNvPicPr>
            <a:picLocks noChangeAspect="1"/>
          </p:cNvPicPr>
          <p:nvPr/>
        </p:nvPicPr>
        <p:blipFill>
          <a:blip r:embed="rId5"/>
          <a:srcRect/>
          <a:stretch>
            <a:fillRect/>
          </a:stretch>
        </p:blipFill>
        <p:spPr>
          <a:xfrm>
            <a:off x="1601942" y="3565135"/>
            <a:ext cx="341411" cy="341411"/>
          </a:xfrm>
          <a:prstGeom prst="rect">
            <a:avLst/>
          </a:prstGeom>
          <a:ln>
            <a:noFill/>
          </a:ln>
          <a:effectLst>
            <a:outerShdw blurRad="292100" dist="139700" dir="2700000" algn="tl" rotWithShape="0">
              <a:srgbClr val="333333">
                <a:alpha val="65000"/>
              </a:srgbClr>
            </a:outerShdw>
          </a:effectLst>
        </p:spPr>
      </p:pic>
      <p:pic>
        <p:nvPicPr>
          <p:cNvPr id="18"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01946" y="4142442"/>
            <a:ext cx="341407" cy="341407"/>
          </a:xfrm>
          <a:prstGeom prst="rect">
            <a:avLst/>
          </a:prstGeom>
          <a:effectLst>
            <a:outerShdw blurRad="292100" dist="139700" dir="2700000" algn="tl" rotWithShape="0">
              <a:srgbClr val="333333">
                <a:alpha val="65000"/>
              </a:srgbClr>
            </a:outerShdw>
          </a:effectLst>
        </p:spPr>
      </p:pic>
      <p:pic>
        <p:nvPicPr>
          <p:cNvPr id="19"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01945" y="4782174"/>
            <a:ext cx="341408" cy="341408"/>
          </a:xfrm>
          <a:prstGeom prst="rect">
            <a:avLst/>
          </a:prstGeom>
          <a:effectLst>
            <a:outerShdw blurRad="292100" dist="139700" dir="2700000" algn="tl" rotWithShape="0">
              <a:srgbClr val="333333">
                <a:alpha val="65000"/>
              </a:srgbClr>
            </a:outerShdw>
          </a:effectLst>
        </p:spPr>
      </p:pic>
      <p:pic>
        <p:nvPicPr>
          <p:cNvPr id="20"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01945" y="5359477"/>
            <a:ext cx="341408" cy="341408"/>
          </a:xfrm>
          <a:prstGeom prst="rect">
            <a:avLst/>
          </a:prstGeom>
          <a:effectLst>
            <a:outerShdw blurRad="292100" dist="139700" dir="2700000" algn="tl" rotWithShape="0">
              <a:srgbClr val="333333">
                <a:alpha val="65000"/>
              </a:srgbClr>
            </a:outerShdw>
          </a:effectLst>
        </p:spPr>
      </p:pic>
      <p:sp>
        <p:nvSpPr>
          <p:cNvPr id="21" name="TextBox 20"/>
          <p:cNvSpPr txBox="1"/>
          <p:nvPr/>
        </p:nvSpPr>
        <p:spPr>
          <a:xfrm>
            <a:off x="2056179" y="2826362"/>
            <a:ext cx="2163603" cy="523220"/>
          </a:xfrm>
          <a:prstGeom prst="rect">
            <a:avLst/>
          </a:prstGeom>
          <a:noFill/>
        </p:spPr>
        <p:txBody>
          <a:bodyPr wrap="square" rtlCol="0">
            <a:spAutoFit/>
          </a:bodyPr>
          <a:lstStyle/>
          <a:p>
            <a:r>
              <a:rPr lang="en-US" sz="1400">
                <a:solidFill>
                  <a:srgbClr val="2571A9"/>
                </a:solidFill>
                <a:latin typeface="Poppins" pitchFamily="2" charset="77"/>
                <a:cs typeface="Poppins" pitchFamily="2" charset="77"/>
              </a:rPr>
              <a:t>Singapore (#1 in DAI) </a:t>
            </a:r>
            <a:endParaRPr lang="en-US" sz="1400">
              <a:latin typeface="Poppins" pitchFamily="2" charset="77"/>
              <a:cs typeface="Poppins" pitchFamily="2" charset="77"/>
            </a:endParaRPr>
          </a:p>
          <a:p>
            <a:r>
              <a:rPr lang="en-US" sz="1400">
                <a:latin typeface="Poppins" pitchFamily="2" charset="77"/>
                <a:cs typeface="Poppins" pitchFamily="2" charset="77"/>
              </a:rPr>
              <a:t>CFE &amp; FEC</a:t>
            </a:r>
          </a:p>
        </p:txBody>
      </p:sp>
      <p:sp>
        <p:nvSpPr>
          <p:cNvPr id="22" name="TextBox 21"/>
          <p:cNvSpPr txBox="1"/>
          <p:nvPr/>
        </p:nvSpPr>
        <p:spPr>
          <a:xfrm>
            <a:off x="2056178" y="3426468"/>
            <a:ext cx="2624517" cy="523220"/>
          </a:xfrm>
          <a:prstGeom prst="rect">
            <a:avLst/>
          </a:prstGeom>
          <a:noFill/>
        </p:spPr>
        <p:txBody>
          <a:bodyPr wrap="square" rtlCol="0">
            <a:spAutoFit/>
          </a:bodyPr>
          <a:lstStyle/>
          <a:p>
            <a:r>
              <a:rPr lang="en-US" sz="1400" dirty="0">
                <a:solidFill>
                  <a:srgbClr val="2571A9"/>
                </a:solidFill>
                <a:latin typeface="Poppins" pitchFamily="2" charset="77"/>
                <a:cs typeface="Poppins" pitchFamily="2" charset="77"/>
              </a:rPr>
              <a:t>South Korea (#4 in DAI)</a:t>
            </a:r>
            <a:endParaRPr lang="en-US" sz="1400" dirty="0">
              <a:latin typeface="Poppins" pitchFamily="2" charset="77"/>
              <a:cs typeface="Poppins" pitchFamily="2" charset="77"/>
            </a:endParaRPr>
          </a:p>
          <a:p>
            <a:r>
              <a:rPr lang="en-US" sz="1400" dirty="0">
                <a:latin typeface="Poppins" pitchFamily="2" charset="77"/>
                <a:cs typeface="Poppins" pitchFamily="2" charset="77"/>
              </a:rPr>
              <a:t>PCIFR</a:t>
            </a:r>
          </a:p>
        </p:txBody>
      </p:sp>
      <p:sp>
        <p:nvSpPr>
          <p:cNvPr id="23" name="TextBox 22"/>
          <p:cNvSpPr txBox="1"/>
          <p:nvPr/>
        </p:nvSpPr>
        <p:spPr>
          <a:xfrm>
            <a:off x="2096722" y="5273934"/>
            <a:ext cx="3067103" cy="738664"/>
          </a:xfrm>
          <a:prstGeom prst="rect">
            <a:avLst/>
          </a:prstGeom>
          <a:noFill/>
        </p:spPr>
        <p:txBody>
          <a:bodyPr wrap="square" rtlCol="0">
            <a:spAutoFit/>
          </a:bodyPr>
          <a:lstStyle/>
          <a:p>
            <a:r>
              <a:rPr lang="en-US" sz="1400">
                <a:solidFill>
                  <a:srgbClr val="2571A9"/>
                </a:solidFill>
                <a:latin typeface="Poppins" pitchFamily="2" charset="77"/>
                <a:cs typeface="Poppins" pitchFamily="2" charset="77"/>
              </a:rPr>
              <a:t>Australia (#33 in DAI)</a:t>
            </a:r>
            <a:endParaRPr lang="en-US" sz="1400">
              <a:latin typeface="Poppins" pitchFamily="2" charset="77"/>
              <a:cs typeface="Poppins" pitchFamily="2" charset="77"/>
            </a:endParaRPr>
          </a:p>
          <a:p>
            <a:r>
              <a:rPr lang="en-US" sz="1400">
                <a:latin typeface="Poppins" pitchFamily="2" charset="77"/>
                <a:cs typeface="Poppins" pitchFamily="2" charset="77"/>
              </a:rPr>
              <a:t>Australian Digital Economy Council </a:t>
            </a:r>
          </a:p>
        </p:txBody>
      </p:sp>
      <p:sp>
        <p:nvSpPr>
          <p:cNvPr id="24" name="TextBox 23"/>
          <p:cNvSpPr txBox="1"/>
          <p:nvPr/>
        </p:nvSpPr>
        <p:spPr>
          <a:xfrm>
            <a:off x="2051585" y="4036061"/>
            <a:ext cx="2163603" cy="523220"/>
          </a:xfrm>
          <a:prstGeom prst="rect">
            <a:avLst/>
          </a:prstGeom>
          <a:noFill/>
        </p:spPr>
        <p:txBody>
          <a:bodyPr wrap="square" rtlCol="0">
            <a:spAutoFit/>
          </a:bodyPr>
          <a:lstStyle/>
          <a:p>
            <a:r>
              <a:rPr lang="en-US" sz="1400">
                <a:solidFill>
                  <a:srgbClr val="2571A9"/>
                </a:solidFill>
                <a:latin typeface="Poppins" pitchFamily="2" charset="77"/>
                <a:cs typeface="Poppins" pitchFamily="2" charset="77"/>
              </a:rPr>
              <a:t>Germany (#6 in DAI)</a:t>
            </a:r>
            <a:endParaRPr lang="en-US" sz="1400">
              <a:latin typeface="Poppins" pitchFamily="2" charset="77"/>
              <a:cs typeface="Poppins" pitchFamily="2" charset="77"/>
            </a:endParaRPr>
          </a:p>
          <a:p>
            <a:r>
              <a:rPr lang="en-US" sz="1400">
                <a:latin typeface="Poppins" pitchFamily="2" charset="77"/>
                <a:cs typeface="Poppins" pitchFamily="2" charset="77"/>
              </a:rPr>
              <a:t>Digital</a:t>
            </a:r>
          </a:p>
        </p:txBody>
      </p:sp>
      <p:sp>
        <p:nvSpPr>
          <p:cNvPr id="25" name="TextBox 24"/>
          <p:cNvSpPr txBox="1"/>
          <p:nvPr/>
        </p:nvSpPr>
        <p:spPr>
          <a:xfrm>
            <a:off x="2038675" y="4620836"/>
            <a:ext cx="3212359" cy="523220"/>
          </a:xfrm>
          <a:prstGeom prst="rect">
            <a:avLst/>
          </a:prstGeom>
          <a:noFill/>
        </p:spPr>
        <p:txBody>
          <a:bodyPr wrap="square" rtlCol="0">
            <a:spAutoFit/>
          </a:bodyPr>
          <a:lstStyle/>
          <a:p>
            <a:r>
              <a:rPr lang="en-US" sz="1400">
                <a:solidFill>
                  <a:srgbClr val="2571A9"/>
                </a:solidFill>
                <a:latin typeface="Poppins" pitchFamily="2" charset="77"/>
                <a:cs typeface="Poppins" pitchFamily="2" charset="77"/>
              </a:rPr>
              <a:t>United Kingdom (#23 in DAI)</a:t>
            </a:r>
            <a:endParaRPr lang="en-US" sz="1400">
              <a:latin typeface="Poppins" pitchFamily="2" charset="77"/>
              <a:cs typeface="Poppins" pitchFamily="2" charset="77"/>
            </a:endParaRPr>
          </a:p>
          <a:p>
            <a:r>
              <a:rPr lang="en-US" sz="1400">
                <a:latin typeface="Poppins" pitchFamily="2" charset="77"/>
                <a:cs typeface="Poppins" pitchFamily="2" charset="77"/>
              </a:rPr>
              <a:t>Digital economy Council </a:t>
            </a:r>
          </a:p>
        </p:txBody>
      </p:sp>
      <p:sp>
        <p:nvSpPr>
          <p:cNvPr id="26" name="Oval 25"/>
          <p:cNvSpPr/>
          <p:nvPr/>
        </p:nvSpPr>
        <p:spPr>
          <a:xfrm>
            <a:off x="6065534" y="2936107"/>
            <a:ext cx="329628" cy="329628"/>
          </a:xfrm>
          <a:prstGeom prst="ellipse">
            <a:avLst/>
          </a:prstGeom>
          <a:solidFill>
            <a:srgbClr val="2571A9"/>
          </a:solidFill>
          <a:ln w="19050">
            <a:solidFill>
              <a:srgbClr val="2571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Poppins" pitchFamily="2" charset="77"/>
                <a:cs typeface="Poppins" pitchFamily="2" charset="77"/>
              </a:rPr>
              <a:t>1</a:t>
            </a:r>
          </a:p>
        </p:txBody>
      </p:sp>
      <p:sp>
        <p:nvSpPr>
          <p:cNvPr id="27" name="TextBox 26"/>
          <p:cNvSpPr txBox="1"/>
          <p:nvPr/>
        </p:nvSpPr>
        <p:spPr>
          <a:xfrm>
            <a:off x="6455431" y="2760726"/>
            <a:ext cx="3893128" cy="523220"/>
          </a:xfrm>
          <a:prstGeom prst="rect">
            <a:avLst/>
          </a:prstGeom>
          <a:noFill/>
        </p:spPr>
        <p:txBody>
          <a:bodyPr wrap="square" rtlCol="0">
            <a:spAutoFit/>
          </a:bodyPr>
          <a:lstStyle/>
          <a:p>
            <a:r>
              <a:rPr lang="en-US" sz="1400" dirty="0">
                <a:latin typeface="Poppins" pitchFamily="2" charset="77"/>
                <a:cs typeface="Poppins" pitchFamily="2" charset="77"/>
              </a:rPr>
              <a:t>Ensure that </a:t>
            </a:r>
            <a:r>
              <a:rPr lang="en-US" sz="1400" dirty="0">
                <a:solidFill>
                  <a:srgbClr val="1D4E79"/>
                </a:solidFill>
                <a:latin typeface="Poppins" pitchFamily="2" charset="77"/>
                <a:cs typeface="Poppins" pitchFamily="2" charset="77"/>
              </a:rPr>
              <a:t>supervisory direction is </a:t>
            </a:r>
            <a:r>
              <a:rPr lang="en-US" sz="1400" dirty="0" err="1">
                <a:solidFill>
                  <a:srgbClr val="1D4E79"/>
                </a:solidFill>
                <a:latin typeface="Poppins" pitchFamily="2" charset="77"/>
                <a:cs typeface="Poppins" pitchFamily="2" charset="77"/>
              </a:rPr>
              <a:t>centralised</a:t>
            </a:r>
            <a:r>
              <a:rPr lang="en-US" sz="1400" dirty="0">
                <a:solidFill>
                  <a:srgbClr val="1D4E79"/>
                </a:solidFill>
                <a:latin typeface="Poppins" pitchFamily="2" charset="77"/>
                <a:cs typeface="Poppins" pitchFamily="2" charset="77"/>
              </a:rPr>
              <a:t> </a:t>
            </a:r>
            <a:r>
              <a:rPr lang="en-US" sz="1400" dirty="0">
                <a:latin typeface="Poppins" pitchFamily="2" charset="77"/>
                <a:cs typeface="Poppins" pitchFamily="2" charset="77"/>
              </a:rPr>
              <a:t>with strong </a:t>
            </a:r>
            <a:r>
              <a:rPr lang="en-US" sz="1400" dirty="0">
                <a:solidFill>
                  <a:srgbClr val="1D4E79"/>
                </a:solidFill>
                <a:latin typeface="Poppins" pitchFamily="2" charset="77"/>
                <a:cs typeface="Poppins" pitchFamily="2" charset="77"/>
              </a:rPr>
              <a:t>political support</a:t>
            </a:r>
          </a:p>
        </p:txBody>
      </p:sp>
      <p:sp>
        <p:nvSpPr>
          <p:cNvPr id="28" name="TextBox 27"/>
          <p:cNvSpPr txBox="1"/>
          <p:nvPr/>
        </p:nvSpPr>
        <p:spPr>
          <a:xfrm>
            <a:off x="6423160" y="3463714"/>
            <a:ext cx="4576587" cy="523220"/>
          </a:xfrm>
          <a:prstGeom prst="rect">
            <a:avLst/>
          </a:prstGeom>
          <a:noFill/>
        </p:spPr>
        <p:txBody>
          <a:bodyPr wrap="square" rtlCol="0">
            <a:spAutoFit/>
          </a:bodyPr>
          <a:lstStyle/>
          <a:p>
            <a:r>
              <a:rPr lang="en-US" sz="1400" dirty="0" err="1">
                <a:latin typeface="Poppins" pitchFamily="2" charset="77"/>
                <a:cs typeface="Poppins" pitchFamily="2" charset="77"/>
              </a:rPr>
              <a:t>Prioritising</a:t>
            </a:r>
            <a:r>
              <a:rPr lang="en-US" sz="1400" dirty="0">
                <a:latin typeface="Poppins" pitchFamily="2" charset="77"/>
                <a:cs typeface="Poppins" pitchFamily="2" charset="77"/>
              </a:rPr>
              <a:t> sectors with </a:t>
            </a:r>
            <a:r>
              <a:rPr lang="en-US" sz="1400" dirty="0">
                <a:solidFill>
                  <a:srgbClr val="1D4E79"/>
                </a:solidFill>
                <a:latin typeface="Poppins" pitchFamily="2" charset="77"/>
                <a:cs typeface="Poppins" pitchFamily="2" charset="77"/>
              </a:rPr>
              <a:t>high potential </a:t>
            </a:r>
            <a:r>
              <a:rPr lang="en-US" sz="1400" dirty="0">
                <a:latin typeface="Poppins" pitchFamily="2" charset="77"/>
                <a:cs typeface="Poppins" pitchFamily="2" charset="77"/>
              </a:rPr>
              <a:t>and </a:t>
            </a:r>
            <a:r>
              <a:rPr lang="en-US" sz="1400" dirty="0">
                <a:solidFill>
                  <a:srgbClr val="1D4E79"/>
                </a:solidFill>
                <a:latin typeface="Poppins" pitchFamily="2" charset="77"/>
                <a:cs typeface="Poppins" pitchFamily="2" charset="77"/>
              </a:rPr>
              <a:t>high impact</a:t>
            </a:r>
          </a:p>
        </p:txBody>
      </p:sp>
      <p:sp>
        <p:nvSpPr>
          <p:cNvPr id="29" name="TextBox 28"/>
          <p:cNvSpPr txBox="1"/>
          <p:nvPr/>
        </p:nvSpPr>
        <p:spPr>
          <a:xfrm>
            <a:off x="6423161" y="4073967"/>
            <a:ext cx="4576587" cy="523220"/>
          </a:xfrm>
          <a:prstGeom prst="rect">
            <a:avLst/>
          </a:prstGeom>
          <a:noFill/>
        </p:spPr>
        <p:txBody>
          <a:bodyPr wrap="square" rtlCol="0">
            <a:spAutoFit/>
          </a:bodyPr>
          <a:lstStyle/>
          <a:p>
            <a:r>
              <a:rPr lang="en-US" sz="1400" dirty="0">
                <a:latin typeface="Poppins" pitchFamily="2" charset="77"/>
                <a:cs typeface="Poppins" pitchFamily="2" charset="77"/>
              </a:rPr>
              <a:t>Gathering </a:t>
            </a:r>
            <a:r>
              <a:rPr lang="en-US" sz="1400" dirty="0">
                <a:solidFill>
                  <a:srgbClr val="1D4E79"/>
                </a:solidFill>
                <a:latin typeface="Poppins" pitchFamily="2" charset="77"/>
                <a:cs typeface="Poppins" pitchFamily="2" charset="77"/>
              </a:rPr>
              <a:t>input from practitioners </a:t>
            </a:r>
            <a:r>
              <a:rPr lang="en-US" sz="1400" dirty="0">
                <a:latin typeface="Poppins" pitchFamily="2" charset="77"/>
                <a:cs typeface="Poppins" pitchFamily="2" charset="77"/>
              </a:rPr>
              <a:t>in priority sectors</a:t>
            </a:r>
          </a:p>
        </p:txBody>
      </p:sp>
      <p:sp>
        <p:nvSpPr>
          <p:cNvPr id="30" name="TextBox 29"/>
          <p:cNvSpPr txBox="1"/>
          <p:nvPr/>
        </p:nvSpPr>
        <p:spPr>
          <a:xfrm>
            <a:off x="6430263" y="4684220"/>
            <a:ext cx="4576587" cy="523220"/>
          </a:xfrm>
          <a:prstGeom prst="rect">
            <a:avLst/>
          </a:prstGeom>
          <a:noFill/>
        </p:spPr>
        <p:txBody>
          <a:bodyPr wrap="square" rtlCol="0">
            <a:spAutoFit/>
          </a:bodyPr>
          <a:lstStyle/>
          <a:p>
            <a:r>
              <a:rPr lang="en-US" sz="1400" dirty="0">
                <a:latin typeface="Poppins" pitchFamily="2" charset="77"/>
                <a:cs typeface="Poppins" pitchFamily="2" charset="77"/>
              </a:rPr>
              <a:t>The government </a:t>
            </a:r>
            <a:r>
              <a:rPr lang="en-US" sz="1400" dirty="0">
                <a:solidFill>
                  <a:srgbClr val="1D4E79"/>
                </a:solidFill>
                <a:latin typeface="Poppins" pitchFamily="2" charset="77"/>
                <a:cs typeface="Poppins" pitchFamily="2" charset="77"/>
              </a:rPr>
              <a:t>must (digitally) accelerate like the private sector</a:t>
            </a:r>
          </a:p>
        </p:txBody>
      </p:sp>
      <p:sp>
        <p:nvSpPr>
          <p:cNvPr id="31" name="TextBox 30"/>
          <p:cNvSpPr txBox="1"/>
          <p:nvPr/>
        </p:nvSpPr>
        <p:spPr>
          <a:xfrm>
            <a:off x="6430264" y="5294473"/>
            <a:ext cx="4481576" cy="523220"/>
          </a:xfrm>
          <a:prstGeom prst="rect">
            <a:avLst/>
          </a:prstGeom>
          <a:noFill/>
        </p:spPr>
        <p:txBody>
          <a:bodyPr wrap="square" rtlCol="0">
            <a:spAutoFit/>
          </a:bodyPr>
          <a:lstStyle/>
          <a:p>
            <a:r>
              <a:rPr lang="en-US" sz="1400" dirty="0">
                <a:solidFill>
                  <a:srgbClr val="2571A9"/>
                </a:solidFill>
                <a:latin typeface="Poppins" pitchFamily="2" charset="77"/>
                <a:cs typeface="Poppins" pitchFamily="2" charset="77"/>
              </a:rPr>
              <a:t>Build and strengthen enablers </a:t>
            </a:r>
            <a:r>
              <a:rPr lang="en-US" sz="1400" dirty="0">
                <a:latin typeface="Poppins" pitchFamily="2" charset="77"/>
                <a:cs typeface="Poppins" pitchFamily="2" charset="77"/>
              </a:rPr>
              <a:t>along with quick wins</a:t>
            </a:r>
          </a:p>
        </p:txBody>
      </p:sp>
      <p:sp>
        <p:nvSpPr>
          <p:cNvPr id="32" name="Oval 31"/>
          <p:cNvSpPr/>
          <p:nvPr/>
        </p:nvSpPr>
        <p:spPr>
          <a:xfrm>
            <a:off x="6065534" y="3589420"/>
            <a:ext cx="329628" cy="329628"/>
          </a:xfrm>
          <a:prstGeom prst="ellipse">
            <a:avLst/>
          </a:prstGeom>
          <a:solidFill>
            <a:srgbClr val="2571A9"/>
          </a:solidFill>
          <a:ln w="19050">
            <a:solidFill>
              <a:srgbClr val="2571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Poppins" pitchFamily="2" charset="77"/>
                <a:cs typeface="Poppins" pitchFamily="2" charset="77"/>
              </a:rPr>
              <a:t>2</a:t>
            </a:r>
          </a:p>
        </p:txBody>
      </p:sp>
      <p:sp>
        <p:nvSpPr>
          <p:cNvPr id="33" name="Oval 32"/>
          <p:cNvSpPr/>
          <p:nvPr/>
        </p:nvSpPr>
        <p:spPr>
          <a:xfrm>
            <a:off x="6065534" y="4200107"/>
            <a:ext cx="329628" cy="329628"/>
          </a:xfrm>
          <a:prstGeom prst="ellipse">
            <a:avLst/>
          </a:prstGeom>
          <a:solidFill>
            <a:srgbClr val="2571A9"/>
          </a:solidFill>
          <a:ln w="19050">
            <a:solidFill>
              <a:srgbClr val="2571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Poppins" pitchFamily="2" charset="77"/>
                <a:cs typeface="Poppins" pitchFamily="2" charset="77"/>
              </a:rPr>
              <a:t>3</a:t>
            </a:r>
          </a:p>
        </p:txBody>
      </p:sp>
      <p:sp>
        <p:nvSpPr>
          <p:cNvPr id="34" name="Oval 33"/>
          <p:cNvSpPr/>
          <p:nvPr/>
        </p:nvSpPr>
        <p:spPr>
          <a:xfrm>
            <a:off x="6065534" y="4822863"/>
            <a:ext cx="329628" cy="329628"/>
          </a:xfrm>
          <a:prstGeom prst="ellipse">
            <a:avLst/>
          </a:prstGeom>
          <a:solidFill>
            <a:srgbClr val="2571A9"/>
          </a:solidFill>
          <a:ln w="19050">
            <a:solidFill>
              <a:srgbClr val="2571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Poppins" pitchFamily="2" charset="77"/>
                <a:cs typeface="Poppins" pitchFamily="2" charset="77"/>
              </a:rPr>
              <a:t>4</a:t>
            </a:r>
          </a:p>
        </p:txBody>
      </p:sp>
      <p:sp>
        <p:nvSpPr>
          <p:cNvPr id="35" name="Oval 34"/>
          <p:cNvSpPr/>
          <p:nvPr/>
        </p:nvSpPr>
        <p:spPr>
          <a:xfrm>
            <a:off x="6065534" y="5426627"/>
            <a:ext cx="329628" cy="329628"/>
          </a:xfrm>
          <a:prstGeom prst="ellipse">
            <a:avLst/>
          </a:prstGeom>
          <a:solidFill>
            <a:srgbClr val="2571A9"/>
          </a:solidFill>
          <a:ln w="19050">
            <a:solidFill>
              <a:srgbClr val="2571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Poppins" pitchFamily="2" charset="77"/>
                <a:cs typeface="Poppins" pitchFamily="2" charset="77"/>
              </a:rPr>
              <a:t>5</a:t>
            </a:r>
          </a:p>
        </p:txBody>
      </p:sp>
      <p:sp>
        <p:nvSpPr>
          <p:cNvPr id="38" name="Oval 37"/>
          <p:cNvSpPr/>
          <p:nvPr/>
        </p:nvSpPr>
        <p:spPr>
          <a:xfrm>
            <a:off x="5352180" y="4146069"/>
            <a:ext cx="205180" cy="205180"/>
          </a:xfrm>
          <a:prstGeom prst="ellipse">
            <a:avLst/>
          </a:prstGeom>
          <a:solidFill>
            <a:srgbClr val="2571A9"/>
          </a:solidFill>
          <a:ln w="19050">
            <a:solidFill>
              <a:srgbClr val="2571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Poppins" pitchFamily="2" charset="77"/>
                <a:cs typeface="Poppins" pitchFamily="2" charset="77"/>
              </a:rPr>
              <a:t>&gt;</a:t>
            </a:r>
          </a:p>
        </p:txBody>
      </p:sp>
      <p:pic>
        <p:nvPicPr>
          <p:cNvPr id="36" name="Picture 35" descr="A logo with two horses and a red and blue shield&#10;&#10;Description automatically generated">
            <a:extLst>
              <a:ext uri="{FF2B5EF4-FFF2-40B4-BE49-F238E27FC236}">
                <a16:creationId xmlns:a16="http://schemas.microsoft.com/office/drawing/2014/main" id="{67683583-6DA8-12B7-34A4-B42351514297}"/>
              </a:ext>
            </a:extLst>
          </p:cNvPr>
          <p:cNvPicPr>
            <a:picLocks noChangeAspect="1"/>
          </p:cNvPicPr>
          <p:nvPr/>
        </p:nvPicPr>
        <p:blipFill>
          <a:blip r:embed="rId12"/>
          <a:stretch>
            <a:fillRect/>
          </a:stretch>
        </p:blipFill>
        <p:spPr>
          <a:xfrm>
            <a:off x="10115880" y="81289"/>
            <a:ext cx="551599" cy="551599"/>
          </a:xfrm>
          <a:prstGeom prst="rect">
            <a:avLst/>
          </a:prstGeom>
        </p:spPr>
      </p:pic>
      <p:sp>
        <p:nvSpPr>
          <p:cNvPr id="37" name="Google Shape;287;p9">
            <a:extLst>
              <a:ext uri="{FF2B5EF4-FFF2-40B4-BE49-F238E27FC236}">
                <a16:creationId xmlns:a16="http://schemas.microsoft.com/office/drawing/2014/main" id="{5EF509F0-3075-4643-B0ED-F153AE6EC4D9}"/>
              </a:ext>
            </a:extLst>
          </p:cNvPr>
          <p:cNvSpPr/>
          <p:nvPr/>
        </p:nvSpPr>
        <p:spPr>
          <a:xfrm flipH="1">
            <a:off x="-12888" y="380189"/>
            <a:ext cx="156406" cy="544257"/>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fld id="{86CB4B4D-7CA3-9044-876B-883B54F8677D}" type="slidenum">
              <a:rPr lang="en-ID" smtClean="0"/>
              <a:t>8</a:t>
            </a:fld>
            <a:endParaRPr lang="en-ID"/>
          </a:p>
        </p:txBody>
      </p:sp>
      <p:sp>
        <p:nvSpPr>
          <p:cNvPr id="9" name="Title 1"/>
          <p:cNvSpPr>
            <a:spLocks noGrp="1"/>
          </p:cNvSpPr>
          <p:nvPr>
            <p:ph type="title"/>
          </p:nvPr>
        </p:nvSpPr>
        <p:spPr>
          <a:xfrm>
            <a:off x="163321" y="187968"/>
            <a:ext cx="6106217" cy="992493"/>
          </a:xfrm>
        </p:spPr>
        <p:txBody>
          <a:bodyPr>
            <a:normAutofit/>
          </a:bodyPr>
          <a:lstStyle/>
          <a:p>
            <a:r>
              <a:rPr lang="en-ID" sz="2800" dirty="0">
                <a:effectLst/>
                <a:latin typeface="FrutigerNextPro"/>
              </a:rPr>
              <a:t>CURRENT CONDITION</a:t>
            </a:r>
            <a:endParaRPr lang="en-US" sz="2800" dirty="0"/>
          </a:p>
        </p:txBody>
      </p:sp>
      <p:sp>
        <p:nvSpPr>
          <p:cNvPr id="14" name="TextBox 13"/>
          <p:cNvSpPr txBox="1"/>
          <p:nvPr/>
        </p:nvSpPr>
        <p:spPr>
          <a:xfrm>
            <a:off x="165067" y="6320227"/>
            <a:ext cx="11434713" cy="415498"/>
          </a:xfrm>
          <a:prstGeom prst="rect">
            <a:avLst/>
          </a:prstGeom>
          <a:noFill/>
        </p:spPr>
        <p:txBody>
          <a:bodyPr wrap="square">
            <a:spAutoFit/>
          </a:bodyPr>
          <a:lstStyle/>
          <a:p>
            <a:r>
              <a:rPr lang="id-ID" sz="1050"/>
              <a:t>Sumber :  1. </a:t>
            </a:r>
            <a:r>
              <a:rPr lang="id-ID" sz="1050">
                <a:hlinkClick r:id="rId3"/>
              </a:rPr>
              <a:t>https://www.wipo.int/edocs/pubdocs/en/wipo_pub_gii_2021/id.pdf</a:t>
            </a:r>
            <a:r>
              <a:rPr lang="id-ID" sz="1050"/>
              <a:t>, 2. </a:t>
            </a:r>
            <a:r>
              <a:rPr lang="id-ID" sz="1050">
                <a:hlinkClick r:id="rId4"/>
              </a:rPr>
              <a:t>https://publicadministration.un.org/egovkb/en-us/Data/Country-Information/id/78-Indonesia,3</a:t>
            </a:r>
            <a:r>
              <a:rPr lang="id-ID" sz="1050"/>
              <a:t>. </a:t>
            </a:r>
            <a:r>
              <a:rPr lang="id-ID" sz="1050">
                <a:solidFill>
                  <a:srgbClr val="0563C1"/>
                </a:solidFill>
                <a:hlinkClick r:id="rId5"/>
              </a:rPr>
              <a:t>https://dataindonesia.id/digital/detail/daya-saing-digital-indonesia-peringkat-ketiga-terbawah-di-asia</a:t>
            </a:r>
            <a:r>
              <a:rPr lang="id-ID" sz="1050">
                <a:solidFill>
                  <a:srgbClr val="0563C1"/>
                </a:solidFill>
              </a:rPr>
              <a:t> </a:t>
            </a:r>
            <a:r>
              <a:rPr lang="id-ID" sz="1050"/>
              <a:t> 4. </a:t>
            </a:r>
            <a:r>
              <a:rPr lang="id-ID" sz="1050" err="1"/>
              <a:t>https</a:t>
            </a:r>
            <a:r>
              <a:rPr lang="id-ID" sz="1050"/>
              <a:t>://</a:t>
            </a:r>
            <a:r>
              <a:rPr lang="id-ID" sz="1050" err="1"/>
              <a:t>networkreadinessindex.org</a:t>
            </a:r>
            <a:r>
              <a:rPr lang="id-ID" sz="1050"/>
              <a:t>/</a:t>
            </a:r>
            <a:r>
              <a:rPr lang="id-ID" sz="1050" err="1"/>
              <a:t>wp-content</a:t>
            </a:r>
            <a:r>
              <a:rPr lang="id-ID" sz="1050"/>
              <a:t>/</a:t>
            </a:r>
            <a:r>
              <a:rPr lang="id-ID" sz="1050" err="1"/>
              <a:t>uploads</a:t>
            </a:r>
            <a:r>
              <a:rPr lang="id-ID" sz="1050"/>
              <a:t>/</a:t>
            </a:r>
            <a:r>
              <a:rPr lang="id-ID" sz="1050" err="1"/>
              <a:t>reports</a:t>
            </a:r>
            <a:r>
              <a:rPr lang="id-ID" sz="1050"/>
              <a:t>/</a:t>
            </a:r>
            <a:r>
              <a:rPr lang="id-ID" sz="1050" err="1"/>
              <a:t>countries</a:t>
            </a:r>
            <a:r>
              <a:rPr lang="id-ID" sz="1050"/>
              <a:t>/</a:t>
            </a:r>
            <a:r>
              <a:rPr lang="id-ID" sz="1050" err="1"/>
              <a:t>indonesia.pdf</a:t>
            </a:r>
            <a:r>
              <a:rPr lang="id-ID" sz="1050"/>
              <a:t> </a:t>
            </a:r>
          </a:p>
        </p:txBody>
      </p:sp>
      <p:sp>
        <p:nvSpPr>
          <p:cNvPr id="7" name="TextBox 6"/>
          <p:cNvSpPr txBox="1"/>
          <p:nvPr/>
        </p:nvSpPr>
        <p:spPr>
          <a:xfrm>
            <a:off x="398455" y="932294"/>
            <a:ext cx="3893128" cy="369332"/>
          </a:xfrm>
          <a:prstGeom prst="rect">
            <a:avLst/>
          </a:prstGeom>
          <a:noFill/>
        </p:spPr>
        <p:txBody>
          <a:bodyPr wrap="square" rtlCol="0">
            <a:spAutoFit/>
          </a:bodyPr>
          <a:lstStyle/>
          <a:p>
            <a:r>
              <a:rPr lang="en-US" dirty="0">
                <a:solidFill>
                  <a:srgbClr val="2571A9"/>
                </a:solidFill>
              </a:rPr>
              <a:t>Indonesia’s digital index pulse checks</a:t>
            </a:r>
            <a:endParaRPr lang="en-US" dirty="0"/>
          </a:p>
        </p:txBody>
      </p:sp>
      <p:graphicFrame>
        <p:nvGraphicFramePr>
          <p:cNvPr id="15" name="Table 14"/>
          <p:cNvGraphicFramePr/>
          <p:nvPr/>
        </p:nvGraphicFramePr>
        <p:xfrm>
          <a:off x="371303" y="1479475"/>
          <a:ext cx="11449394" cy="3899049"/>
        </p:xfrm>
        <a:graphic>
          <a:graphicData uri="http://schemas.openxmlformats.org/drawingml/2006/table">
            <a:tbl>
              <a:tblPr lastCol="1">
                <a:tableStyleId>{5C22544A-7EE6-4342-B048-85BDC9FD1C3A}</a:tableStyleId>
              </a:tblPr>
              <a:tblGrid>
                <a:gridCol w="5094052">
                  <a:extLst>
                    <a:ext uri="{9D8B030D-6E8A-4147-A177-3AD203B41FA5}">
                      <a16:colId xmlns:a16="http://schemas.microsoft.com/office/drawing/2014/main" val="20000"/>
                    </a:ext>
                  </a:extLst>
                </a:gridCol>
                <a:gridCol w="2912458">
                  <a:extLst>
                    <a:ext uri="{9D8B030D-6E8A-4147-A177-3AD203B41FA5}">
                      <a16:colId xmlns:a16="http://schemas.microsoft.com/office/drawing/2014/main" val="20001"/>
                    </a:ext>
                  </a:extLst>
                </a:gridCol>
                <a:gridCol w="3442884">
                  <a:extLst>
                    <a:ext uri="{9D8B030D-6E8A-4147-A177-3AD203B41FA5}">
                      <a16:colId xmlns:a16="http://schemas.microsoft.com/office/drawing/2014/main" val="20002"/>
                    </a:ext>
                  </a:extLst>
                </a:gridCol>
              </a:tblGrid>
              <a:tr h="632327">
                <a:tc>
                  <a:txBody>
                    <a:bodyPr/>
                    <a:lstStyle/>
                    <a:p>
                      <a:pPr algn="ctr">
                        <a:buNone/>
                      </a:pPr>
                      <a:r>
                        <a:rPr lang="en-US" sz="2100" b="1">
                          <a:latin typeface="Poppins" pitchFamily="2" charset="77"/>
                          <a:cs typeface="Poppins" pitchFamily="2" charset="77"/>
                        </a:rPr>
                        <a:t>DigitaI Index</a:t>
                      </a:r>
                    </a:p>
                  </a:txBody>
                  <a:tcPr marL="97808" marR="97808" marT="48904" marB="48904"/>
                </a:tc>
                <a:tc>
                  <a:txBody>
                    <a:bodyPr/>
                    <a:lstStyle/>
                    <a:p>
                      <a:pPr algn="ctr">
                        <a:buNone/>
                      </a:pPr>
                      <a:r>
                        <a:rPr lang="en-US" sz="2100" b="1" dirty="0">
                          <a:latin typeface="Poppins" pitchFamily="2" charset="77"/>
                          <a:cs typeface="Poppins" pitchFamily="2" charset="77"/>
                        </a:rPr>
                        <a:t>Year</a:t>
                      </a:r>
                    </a:p>
                  </a:txBody>
                  <a:tcPr marL="97808" marR="97808" marT="48904" marB="48904"/>
                </a:tc>
                <a:tc>
                  <a:txBody>
                    <a:bodyPr/>
                    <a:lstStyle/>
                    <a:p>
                      <a:pPr algn="ctr">
                        <a:buNone/>
                      </a:pPr>
                      <a:r>
                        <a:rPr lang="en-US" sz="2100" b="1" dirty="0">
                          <a:latin typeface="Poppins" pitchFamily="2" charset="77"/>
                          <a:cs typeface="Poppins" pitchFamily="2" charset="77"/>
                        </a:rPr>
                        <a:t>Rank</a:t>
                      </a:r>
                    </a:p>
                  </a:txBody>
                  <a:tcPr marL="97808" marR="97808" marT="48904" marB="48904"/>
                </a:tc>
                <a:extLst>
                  <a:ext uri="{0D108BD9-81ED-4DB2-BD59-A6C34878D82A}">
                    <a16:rowId xmlns:a16="http://schemas.microsoft.com/office/drawing/2014/main" val="10000"/>
                  </a:ext>
                </a:extLst>
              </a:tr>
              <a:tr h="712740">
                <a:tc>
                  <a:txBody>
                    <a:bodyPr/>
                    <a:lstStyle/>
                    <a:p>
                      <a:pPr>
                        <a:buNone/>
                      </a:pPr>
                      <a:r>
                        <a:rPr lang="en-US" sz="1900" dirty="0">
                          <a:latin typeface="Poppins" pitchFamily="2" charset="77"/>
                          <a:cs typeface="Poppins" pitchFamily="2" charset="77"/>
                        </a:rPr>
                        <a:t>Global Innovation Index</a:t>
                      </a:r>
                      <a:r>
                        <a:rPr lang="en-US" sz="1900" baseline="30000" dirty="0">
                          <a:latin typeface="Poppins" pitchFamily="2" charset="77"/>
                          <a:cs typeface="Poppins" pitchFamily="2" charset="77"/>
                        </a:rPr>
                        <a:t>1</a:t>
                      </a:r>
                      <a:r>
                        <a:rPr lang="en-US" sz="1900" baseline="0" dirty="0">
                          <a:latin typeface="Poppins" pitchFamily="2" charset="77"/>
                          <a:cs typeface="Poppins" pitchFamily="2" charset="77"/>
                        </a:rPr>
                        <a:t> </a:t>
                      </a:r>
                      <a:endParaRPr lang="en-US" sz="1900" dirty="0">
                        <a:latin typeface="Poppins" pitchFamily="2" charset="77"/>
                        <a:cs typeface="Poppins" pitchFamily="2" charset="77"/>
                      </a:endParaRPr>
                    </a:p>
                  </a:txBody>
                  <a:tcPr marL="97808" marR="97808" marT="48904" marB="48904"/>
                </a:tc>
                <a:tc>
                  <a:txBody>
                    <a:bodyPr/>
                    <a:lstStyle/>
                    <a:p>
                      <a:pPr algn="ctr">
                        <a:buNone/>
                      </a:pPr>
                      <a:r>
                        <a:rPr lang="en-US" sz="1900" dirty="0">
                          <a:latin typeface="Poppins" pitchFamily="2" charset="77"/>
                          <a:cs typeface="Poppins" pitchFamily="2" charset="77"/>
                        </a:rPr>
                        <a:t>2023</a:t>
                      </a:r>
                    </a:p>
                  </a:txBody>
                  <a:tcPr marL="97808" marR="97808" marT="48904" marB="48904"/>
                </a:tc>
                <a:tc>
                  <a:txBody>
                    <a:bodyPr/>
                    <a:lstStyle/>
                    <a:p>
                      <a:pPr algn="ctr">
                        <a:buNone/>
                      </a:pPr>
                      <a:r>
                        <a:rPr lang="en-US" sz="1900" dirty="0">
                          <a:latin typeface="Poppins" pitchFamily="2" charset="77"/>
                          <a:cs typeface="Poppins" pitchFamily="2" charset="77"/>
                        </a:rPr>
                        <a:t>61/132</a:t>
                      </a:r>
                    </a:p>
                  </a:txBody>
                  <a:tcPr marL="97808" marR="97808" marT="48904" marB="48904"/>
                </a:tc>
                <a:extLst>
                  <a:ext uri="{0D108BD9-81ED-4DB2-BD59-A6C34878D82A}">
                    <a16:rowId xmlns:a16="http://schemas.microsoft.com/office/drawing/2014/main" val="10001"/>
                  </a:ext>
                </a:extLst>
              </a:tr>
              <a:tr h="711826">
                <a:tc>
                  <a:txBody>
                    <a:bodyPr/>
                    <a:lstStyle/>
                    <a:p>
                      <a:pPr>
                        <a:buNone/>
                      </a:pPr>
                      <a:r>
                        <a:rPr lang="en-US" sz="1900" dirty="0">
                          <a:latin typeface="Poppins" pitchFamily="2" charset="77"/>
                          <a:cs typeface="Poppins" pitchFamily="2" charset="77"/>
                        </a:rPr>
                        <a:t>UN e-Government Index</a:t>
                      </a:r>
                      <a:r>
                        <a:rPr lang="en-US" sz="1900" baseline="30000" dirty="0">
                          <a:latin typeface="Poppins" pitchFamily="2" charset="77"/>
                          <a:cs typeface="Poppins" pitchFamily="2" charset="77"/>
                        </a:rPr>
                        <a:t>2</a:t>
                      </a:r>
                      <a:endParaRPr lang="en-US" sz="1900" dirty="0">
                        <a:latin typeface="Poppins" pitchFamily="2" charset="77"/>
                        <a:cs typeface="Poppins" pitchFamily="2" charset="77"/>
                      </a:endParaRPr>
                    </a:p>
                  </a:txBody>
                  <a:tcPr marL="97808" marR="97808" marT="48904" marB="48904"/>
                </a:tc>
                <a:tc>
                  <a:txBody>
                    <a:bodyPr/>
                    <a:lstStyle/>
                    <a:p>
                      <a:pPr algn="ctr">
                        <a:buNone/>
                      </a:pPr>
                      <a:r>
                        <a:rPr lang="en-US" sz="1900" dirty="0">
                          <a:latin typeface="Poppins" pitchFamily="2" charset="77"/>
                          <a:cs typeface="Poppins" pitchFamily="2" charset="77"/>
                        </a:rPr>
                        <a:t>2022</a:t>
                      </a:r>
                    </a:p>
                  </a:txBody>
                  <a:tcPr marL="97808" marR="97808" marT="48904" marB="48904"/>
                </a:tc>
                <a:tc>
                  <a:txBody>
                    <a:bodyPr/>
                    <a:lstStyle/>
                    <a:p>
                      <a:pPr algn="ctr">
                        <a:buNone/>
                      </a:pPr>
                      <a:r>
                        <a:rPr lang="en-US" sz="1900" dirty="0">
                          <a:latin typeface="Poppins" pitchFamily="2" charset="77"/>
                          <a:cs typeface="Poppins" pitchFamily="2" charset="77"/>
                        </a:rPr>
                        <a:t>77/193</a:t>
                      </a:r>
                    </a:p>
                  </a:txBody>
                  <a:tcPr marL="97808" marR="97808" marT="48904" marB="48904"/>
                </a:tc>
                <a:extLst>
                  <a:ext uri="{0D108BD9-81ED-4DB2-BD59-A6C34878D82A}">
                    <a16:rowId xmlns:a16="http://schemas.microsoft.com/office/drawing/2014/main" val="10002"/>
                  </a:ext>
                </a:extLst>
              </a:tr>
              <a:tr h="921078">
                <a:tc>
                  <a:txBody>
                    <a:bodyPr/>
                    <a:lstStyle/>
                    <a:p>
                      <a:pPr>
                        <a:buNone/>
                      </a:pPr>
                      <a:r>
                        <a:rPr lang="en-US" sz="1900" dirty="0">
                          <a:latin typeface="Poppins" pitchFamily="2" charset="77"/>
                          <a:cs typeface="Poppins" pitchFamily="2" charset="77"/>
                        </a:rPr>
                        <a:t>IMD World Digital </a:t>
                      </a:r>
                      <a:r>
                        <a:rPr lang="en-US" sz="1900" dirty="0" err="1">
                          <a:latin typeface="Poppins" pitchFamily="2" charset="77"/>
                          <a:cs typeface="Poppins" pitchFamily="2" charset="77"/>
                        </a:rPr>
                        <a:t>Competitivenes</a:t>
                      </a:r>
                      <a:r>
                        <a:rPr lang="en-US" sz="1900" dirty="0">
                          <a:latin typeface="Poppins" pitchFamily="2" charset="77"/>
                          <a:cs typeface="Poppins" pitchFamily="2" charset="77"/>
                        </a:rPr>
                        <a:t> Index</a:t>
                      </a:r>
                      <a:r>
                        <a:rPr lang="en-US" sz="1900" baseline="30000" dirty="0">
                          <a:latin typeface="Poppins" pitchFamily="2" charset="77"/>
                          <a:cs typeface="Poppins" pitchFamily="2" charset="77"/>
                        </a:rPr>
                        <a:t>3</a:t>
                      </a:r>
                      <a:endParaRPr lang="en-US" sz="1900" dirty="0">
                        <a:latin typeface="Poppins" pitchFamily="2" charset="77"/>
                        <a:cs typeface="Poppins" pitchFamily="2" charset="77"/>
                      </a:endParaRPr>
                    </a:p>
                  </a:txBody>
                  <a:tcPr marL="97808" marR="97808" marT="48904" marB="48904"/>
                </a:tc>
                <a:tc>
                  <a:txBody>
                    <a:bodyPr/>
                    <a:lstStyle/>
                    <a:p>
                      <a:pPr algn="ctr">
                        <a:buNone/>
                      </a:pPr>
                      <a:r>
                        <a:rPr lang="en-US" sz="1900" dirty="0">
                          <a:latin typeface="Poppins" pitchFamily="2" charset="77"/>
                          <a:cs typeface="Poppins" pitchFamily="2" charset="77"/>
                        </a:rPr>
                        <a:t>2023</a:t>
                      </a:r>
                    </a:p>
                  </a:txBody>
                  <a:tcPr marL="97808" marR="97808" marT="48904" marB="48904"/>
                </a:tc>
                <a:tc>
                  <a:txBody>
                    <a:bodyPr/>
                    <a:lstStyle/>
                    <a:p>
                      <a:pPr algn="ctr">
                        <a:buNone/>
                      </a:pPr>
                      <a:r>
                        <a:rPr lang="en-US" sz="1900" dirty="0">
                          <a:latin typeface="Poppins" pitchFamily="2" charset="77"/>
                          <a:cs typeface="Poppins" pitchFamily="2" charset="77"/>
                        </a:rPr>
                        <a:t>34/63</a:t>
                      </a:r>
                    </a:p>
                  </a:txBody>
                  <a:tcPr marL="97808" marR="97808" marT="48904" marB="48904"/>
                </a:tc>
                <a:extLst>
                  <a:ext uri="{0D108BD9-81ED-4DB2-BD59-A6C34878D82A}">
                    <a16:rowId xmlns:a16="http://schemas.microsoft.com/office/drawing/2014/main" val="10003"/>
                  </a:ext>
                </a:extLst>
              </a:tr>
              <a:tr h="921078">
                <a:tc>
                  <a:txBody>
                    <a:bodyPr/>
                    <a:lstStyle/>
                    <a:p>
                      <a:pPr>
                        <a:buNone/>
                      </a:pPr>
                      <a:r>
                        <a:rPr lang="en-US" sz="1900" dirty="0">
                          <a:latin typeface="Poppins" pitchFamily="2" charset="77"/>
                          <a:cs typeface="Poppins" pitchFamily="2" charset="77"/>
                        </a:rPr>
                        <a:t>Networked Readiness Index</a:t>
                      </a:r>
                      <a:r>
                        <a:rPr lang="en-US" sz="1900" baseline="30000" dirty="0">
                          <a:latin typeface="Poppins" pitchFamily="2" charset="77"/>
                          <a:cs typeface="Poppins" pitchFamily="2" charset="77"/>
                        </a:rPr>
                        <a:t>4</a:t>
                      </a:r>
                      <a:endParaRPr lang="en-US" sz="1900" dirty="0">
                        <a:latin typeface="Poppins" pitchFamily="2" charset="77"/>
                        <a:cs typeface="Poppins" pitchFamily="2" charset="77"/>
                      </a:endParaRPr>
                    </a:p>
                  </a:txBody>
                  <a:tcPr marL="97808" marR="97808" marT="48904" marB="48904"/>
                </a:tc>
                <a:tc>
                  <a:txBody>
                    <a:bodyPr/>
                    <a:lstStyle/>
                    <a:p>
                      <a:pPr algn="ctr">
                        <a:buNone/>
                      </a:pPr>
                      <a:r>
                        <a:rPr lang="en-US" sz="1900" dirty="0">
                          <a:latin typeface="Poppins" pitchFamily="2" charset="77"/>
                          <a:cs typeface="Poppins" pitchFamily="2" charset="77"/>
                        </a:rPr>
                        <a:t>2022</a:t>
                      </a:r>
                    </a:p>
                  </a:txBody>
                  <a:tcPr marL="97808" marR="97808" marT="48904" marB="48904"/>
                </a:tc>
                <a:tc>
                  <a:txBody>
                    <a:bodyPr/>
                    <a:lstStyle/>
                    <a:p>
                      <a:pPr algn="ctr">
                        <a:buNone/>
                      </a:pPr>
                      <a:r>
                        <a:rPr lang="en-US" sz="1900" dirty="0">
                          <a:latin typeface="Poppins" pitchFamily="2" charset="77"/>
                          <a:cs typeface="Poppins" pitchFamily="2" charset="77"/>
                        </a:rPr>
                        <a:t>59/131</a:t>
                      </a:r>
                    </a:p>
                  </a:txBody>
                  <a:tcPr marL="97808" marR="97808" marT="48904" marB="48904"/>
                </a:tc>
                <a:extLst>
                  <a:ext uri="{0D108BD9-81ED-4DB2-BD59-A6C34878D82A}">
                    <a16:rowId xmlns:a16="http://schemas.microsoft.com/office/drawing/2014/main" val="10004"/>
                  </a:ext>
                </a:extLst>
              </a:tr>
            </a:tbl>
          </a:graphicData>
        </a:graphic>
      </p:graphicFrame>
      <p:sp>
        <p:nvSpPr>
          <p:cNvPr id="8" name="Google Shape;287;p9">
            <a:extLst>
              <a:ext uri="{FF2B5EF4-FFF2-40B4-BE49-F238E27FC236}">
                <a16:creationId xmlns:a16="http://schemas.microsoft.com/office/drawing/2014/main" id="{A4933138-A80A-244B-8933-58624176FF05}"/>
              </a:ext>
            </a:extLst>
          </p:cNvPr>
          <p:cNvSpPr/>
          <p:nvPr/>
        </p:nvSpPr>
        <p:spPr>
          <a:xfrm flipH="1">
            <a:off x="-25951" y="380189"/>
            <a:ext cx="156406" cy="544257"/>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 name="Picture 9" descr="A logo with two horses and a red and blue shield&#10;&#10;Description automatically generated">
            <a:extLst>
              <a:ext uri="{FF2B5EF4-FFF2-40B4-BE49-F238E27FC236}">
                <a16:creationId xmlns:a16="http://schemas.microsoft.com/office/drawing/2014/main" id="{A30B57FD-370A-EE01-F1F2-F408BFFD4149}"/>
              </a:ext>
            </a:extLst>
          </p:cNvPr>
          <p:cNvPicPr>
            <a:picLocks noChangeAspect="1"/>
          </p:cNvPicPr>
          <p:nvPr/>
        </p:nvPicPr>
        <p:blipFill>
          <a:blip r:embed="rId6"/>
          <a:stretch>
            <a:fillRect/>
          </a:stretch>
        </p:blipFill>
        <p:spPr>
          <a:xfrm>
            <a:off x="10115880" y="68932"/>
            <a:ext cx="551599" cy="551599"/>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5223081" y="735129"/>
            <a:ext cx="7174171" cy="659886"/>
          </a:xfrm>
        </p:spPr>
        <p:txBody>
          <a:bodyPr>
            <a:normAutofit/>
          </a:bodyPr>
          <a:lstStyle/>
          <a:p>
            <a:r>
              <a:rPr lang="en-ID" sz="2800" dirty="0">
                <a:effectLst/>
                <a:latin typeface="Arial" panose="020B0604020202020204" pitchFamily="34" charset="0"/>
                <a:cs typeface="Arial" panose="020B0604020202020204" pitchFamily="34" charset="0"/>
              </a:rPr>
              <a:t>ROLE OF DIGITAL TECHNOLOGIES</a:t>
            </a:r>
            <a:endParaRPr lang="en-US" sz="2800" dirty="0">
              <a:latin typeface="Arial" panose="020B0604020202020204" pitchFamily="34" charset="0"/>
              <a:cs typeface="Arial" panose="020B0604020202020204" pitchFamily="34" charset="0"/>
            </a:endParaRPr>
          </a:p>
        </p:txBody>
      </p:sp>
      <p:sp>
        <p:nvSpPr>
          <p:cNvPr id="10" name="Google Shape;287;p9">
            <a:extLst>
              <a:ext uri="{FF2B5EF4-FFF2-40B4-BE49-F238E27FC236}">
                <a16:creationId xmlns:a16="http://schemas.microsoft.com/office/drawing/2014/main" id="{24C132EA-71AD-1D4C-A0BA-229D166563B4}"/>
              </a:ext>
            </a:extLst>
          </p:cNvPr>
          <p:cNvSpPr/>
          <p:nvPr/>
        </p:nvSpPr>
        <p:spPr>
          <a:xfrm flipH="1">
            <a:off x="5066675" y="796478"/>
            <a:ext cx="156406" cy="544257"/>
          </a:xfrm>
          <a:prstGeom prst="rect">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 name="Slide Number Placeholder 3">
            <a:extLst>
              <a:ext uri="{FF2B5EF4-FFF2-40B4-BE49-F238E27FC236}">
                <a16:creationId xmlns:a16="http://schemas.microsoft.com/office/drawing/2014/main" id="{0532E30F-3960-B941-AD05-7A5C6C4B5182}"/>
              </a:ext>
            </a:extLst>
          </p:cNvPr>
          <p:cNvSpPr>
            <a:spLocks noGrp="1"/>
          </p:cNvSpPr>
          <p:nvPr>
            <p:ph type="sldNum" sz="quarter" idx="2"/>
          </p:nvPr>
        </p:nvSpPr>
        <p:spPr>
          <a:xfrm>
            <a:off x="11582438" y="6457365"/>
            <a:ext cx="444495" cy="34348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ID" smtClean="0">
                <a:latin typeface="Myriad Pro" panose="020B0503030403020204"/>
              </a:rPr>
              <a:pPr/>
              <a:t>9</a:t>
            </a:fld>
            <a:endParaRPr lang="en-ID" dirty="0">
              <a:latin typeface="Myriad Pro" panose="020B0503030403020204"/>
            </a:endParaRPr>
          </a:p>
        </p:txBody>
      </p:sp>
      <p:sp>
        <p:nvSpPr>
          <p:cNvPr id="8" name="Title 1">
            <a:extLst>
              <a:ext uri="{FF2B5EF4-FFF2-40B4-BE49-F238E27FC236}">
                <a16:creationId xmlns:a16="http://schemas.microsoft.com/office/drawing/2014/main" id="{0C92E9C1-1A55-A825-ED86-779B799B61BE}"/>
              </a:ext>
            </a:extLst>
          </p:cNvPr>
          <p:cNvSpPr txBox="1">
            <a:spLocks/>
          </p:cNvSpPr>
          <p:nvPr/>
        </p:nvSpPr>
        <p:spPr>
          <a:xfrm>
            <a:off x="466727" y="1340735"/>
            <a:ext cx="7174171" cy="6598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Book Antiqua" panose="02040602050305030304"/>
                <a:ea typeface="Book Antiqua" panose="02040602050305030304"/>
                <a:cs typeface="Book Antiqua" panose="02040602050305030304"/>
                <a:sym typeface="Book Antiqua" panose="02040602050305030304"/>
              </a:defRPr>
            </a:lvl1pPr>
          </a:lstStyle>
          <a:p>
            <a:endParaRPr lang="en-US" sz="32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05A12292-26A2-9E50-3CC7-19E2EECA23C8}"/>
              </a:ext>
            </a:extLst>
          </p:cNvPr>
          <p:cNvSpPr txBox="1"/>
          <p:nvPr/>
        </p:nvSpPr>
        <p:spPr>
          <a:xfrm>
            <a:off x="5223081" y="1707321"/>
            <a:ext cx="6810765" cy="2062103"/>
          </a:xfrm>
          <a:prstGeom prst="rect">
            <a:avLst/>
          </a:prstGeom>
          <a:noFill/>
        </p:spPr>
        <p:txBody>
          <a:bodyPr wrap="square">
            <a:spAutoFit/>
          </a:bodyPr>
          <a:lstStyle/>
          <a:p>
            <a:pPr marL="457200" indent="-457200">
              <a:buFont typeface="Arial" panose="020B0604020202020204" pitchFamily="34" charset="0"/>
              <a:buChar char="•"/>
            </a:pPr>
            <a:r>
              <a:rPr lang="en-ID" sz="3200" b="0" i="0" dirty="0">
                <a:solidFill>
                  <a:schemeClr val="tx2"/>
                </a:solidFill>
                <a:effectLst/>
                <a:latin typeface="Söhne"/>
              </a:rPr>
              <a:t>Enabler of sustainable practices</a:t>
            </a:r>
          </a:p>
          <a:p>
            <a:pPr marL="457200" indent="-457200">
              <a:buFont typeface="Arial" panose="020B0604020202020204" pitchFamily="34" charset="0"/>
              <a:buChar char="•"/>
            </a:pPr>
            <a:r>
              <a:rPr lang="en-ID" sz="3200" b="0" i="0" dirty="0">
                <a:solidFill>
                  <a:schemeClr val="tx2"/>
                </a:solidFill>
                <a:effectLst/>
                <a:latin typeface="Söhne"/>
              </a:rPr>
              <a:t>Data collection and analysis</a:t>
            </a:r>
            <a:endParaRPr lang="en-ID" sz="3200" dirty="0">
              <a:solidFill>
                <a:schemeClr val="tx2"/>
              </a:solidFill>
            </a:endParaRPr>
          </a:p>
          <a:p>
            <a:pPr marL="457200" indent="-457200">
              <a:buFont typeface="Arial" panose="020B0604020202020204" pitchFamily="34" charset="0"/>
              <a:buChar char="•"/>
            </a:pPr>
            <a:r>
              <a:rPr lang="en-ID" sz="3200" b="0" i="0" dirty="0">
                <a:solidFill>
                  <a:schemeClr val="tx2"/>
                </a:solidFill>
                <a:effectLst/>
                <a:latin typeface="Söhne"/>
              </a:rPr>
              <a:t>Automation and efficiency</a:t>
            </a:r>
          </a:p>
          <a:p>
            <a:pPr marL="457200" indent="-457200">
              <a:buFont typeface="Arial" panose="020B0604020202020204" pitchFamily="34" charset="0"/>
              <a:buChar char="•"/>
            </a:pPr>
            <a:r>
              <a:rPr lang="en-ID" sz="3200" b="0" i="0" dirty="0">
                <a:solidFill>
                  <a:schemeClr val="tx2"/>
                </a:solidFill>
                <a:effectLst/>
                <a:latin typeface="Söhne"/>
              </a:rPr>
              <a:t>Communication and collaboration</a:t>
            </a:r>
            <a:endParaRPr lang="en-ID" sz="3200" dirty="0">
              <a:solidFill>
                <a:schemeClr val="tx2"/>
              </a:solidFill>
            </a:endParaRPr>
          </a:p>
        </p:txBody>
      </p:sp>
      <p:sp>
        <p:nvSpPr>
          <p:cNvPr id="2" name="TextBox 1">
            <a:extLst>
              <a:ext uri="{FF2B5EF4-FFF2-40B4-BE49-F238E27FC236}">
                <a16:creationId xmlns:a16="http://schemas.microsoft.com/office/drawing/2014/main" id="{B7BAAEAB-A5ED-4EDA-C056-BA00249C53EC}"/>
              </a:ext>
            </a:extLst>
          </p:cNvPr>
          <p:cNvSpPr txBox="1"/>
          <p:nvPr/>
        </p:nvSpPr>
        <p:spPr>
          <a:xfrm>
            <a:off x="7537400" y="6546934"/>
            <a:ext cx="4590554" cy="253916"/>
          </a:xfrm>
          <a:prstGeom prst="rect">
            <a:avLst/>
          </a:prstGeom>
          <a:noFill/>
        </p:spPr>
        <p:txBody>
          <a:bodyPr wrap="square">
            <a:spAutoFit/>
          </a:bodyPr>
          <a:lstStyle/>
          <a:p>
            <a:r>
              <a:rPr lang="id-ID" sz="1050" dirty="0"/>
              <a:t>Source :</a:t>
            </a:r>
            <a:r>
              <a:rPr lang="en-US" sz="1050" dirty="0"/>
              <a:t> </a:t>
            </a:r>
            <a:r>
              <a:rPr lang="en-ID" sz="1050" b="0" i="0" dirty="0">
                <a:solidFill>
                  <a:srgbClr val="374151"/>
                </a:solidFill>
                <a:effectLst/>
                <a:latin typeface="Söhne"/>
              </a:rPr>
              <a:t>Accenture - Digital Technology for a Sustainable Future, </a:t>
            </a:r>
            <a:r>
              <a:rPr lang="en-ID" sz="1050" b="0" i="0" dirty="0" err="1">
                <a:solidFill>
                  <a:srgbClr val="374151"/>
                </a:solidFill>
                <a:effectLst/>
                <a:latin typeface="Söhne"/>
              </a:rPr>
              <a:t>bing</a:t>
            </a:r>
            <a:r>
              <a:rPr lang="en-ID" sz="1050" b="0" i="0" dirty="0">
                <a:solidFill>
                  <a:srgbClr val="374151"/>
                </a:solidFill>
                <a:effectLst/>
                <a:latin typeface="Söhne"/>
              </a:rPr>
              <a:t> AI</a:t>
            </a:r>
            <a:endParaRPr lang="id-ID" sz="1050" dirty="0"/>
          </a:p>
        </p:txBody>
      </p:sp>
      <p:pic>
        <p:nvPicPr>
          <p:cNvPr id="4" name="Picture 3">
            <a:extLst>
              <a:ext uri="{FF2B5EF4-FFF2-40B4-BE49-F238E27FC236}">
                <a16:creationId xmlns:a16="http://schemas.microsoft.com/office/drawing/2014/main" id="{9BEA077E-FD62-C134-1862-ADFE8DA95667}"/>
              </a:ext>
            </a:extLst>
          </p:cNvPr>
          <p:cNvPicPr>
            <a:picLocks noChangeAspect="1"/>
          </p:cNvPicPr>
          <p:nvPr/>
        </p:nvPicPr>
        <p:blipFill>
          <a:blip r:embed="rId3"/>
          <a:stretch>
            <a:fillRect/>
          </a:stretch>
        </p:blipFill>
        <p:spPr>
          <a:xfrm>
            <a:off x="0" y="57150"/>
            <a:ext cx="5066675" cy="6800850"/>
          </a:xfrm>
          <a:prstGeom prst="rect">
            <a:avLst/>
          </a:prstGeom>
        </p:spPr>
      </p:pic>
      <p:pic>
        <p:nvPicPr>
          <p:cNvPr id="12" name="Picture 11" descr="A logo with two horses and a red and blue shield&#10;&#10;Description automatically generated">
            <a:extLst>
              <a:ext uri="{FF2B5EF4-FFF2-40B4-BE49-F238E27FC236}">
                <a16:creationId xmlns:a16="http://schemas.microsoft.com/office/drawing/2014/main" id="{8569C8D8-D37B-B592-125F-E852E069AAB0}"/>
              </a:ext>
            </a:extLst>
          </p:cNvPr>
          <p:cNvPicPr>
            <a:picLocks noChangeAspect="1"/>
          </p:cNvPicPr>
          <p:nvPr/>
        </p:nvPicPr>
        <p:blipFill>
          <a:blip r:embed="rId4"/>
          <a:stretch>
            <a:fillRect/>
          </a:stretch>
        </p:blipFill>
        <p:spPr>
          <a:xfrm>
            <a:off x="10115880" y="68932"/>
            <a:ext cx="551599" cy="551599"/>
          </a:xfrm>
          <a:prstGeom prst="rect">
            <a:avLst/>
          </a:prstGeom>
        </p:spPr>
      </p:pic>
    </p:spTree>
    <p:extLst>
      <p:ext uri="{BB962C8B-B14F-4D97-AF65-F5344CB8AC3E}">
        <p14:creationId xmlns:p14="http://schemas.microsoft.com/office/powerpoint/2010/main" val="3121560039"/>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TotalTime>
  <Words>2991</Words>
  <Application>Microsoft Macintosh PowerPoint</Application>
  <PresentationFormat>Widescreen</PresentationFormat>
  <Paragraphs>348</Paragraphs>
  <Slides>22</Slides>
  <Notes>15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22</vt:i4>
      </vt:variant>
    </vt:vector>
  </HeadingPairs>
  <TitlesOfParts>
    <vt:vector size="38" baseType="lpstr">
      <vt:lpstr>Arial</vt:lpstr>
      <vt:lpstr>Book Antiqua</vt:lpstr>
      <vt:lpstr>Calibri</vt:lpstr>
      <vt:lpstr>Calibri Light</vt:lpstr>
      <vt:lpstr>FrutigerNextPro</vt:lpstr>
      <vt:lpstr>Google Sans</vt:lpstr>
      <vt:lpstr>Helvetica</vt:lpstr>
      <vt:lpstr>Montserrat</vt:lpstr>
      <vt:lpstr>Myriad Pro</vt:lpstr>
      <vt:lpstr>Plus Jakarta Sans</vt:lpstr>
      <vt:lpstr>Poppins</vt:lpstr>
      <vt:lpstr>Söhne</vt:lpstr>
      <vt:lpstr>Tahoma</vt:lpstr>
      <vt:lpstr>Trebuchet MS</vt:lpstr>
      <vt:lpstr>Wingdings</vt:lpstr>
      <vt:lpstr>Office Theme</vt:lpstr>
      <vt:lpstr>PowerPoint Presentation</vt:lpstr>
      <vt:lpstr>PowerPoint Presentation</vt:lpstr>
      <vt:lpstr>PRESIDENTIAL DECREE NO.1/2014</vt:lpstr>
      <vt:lpstr>PowerPoint Presentation</vt:lpstr>
      <vt:lpstr>PowerPoint Presentation</vt:lpstr>
      <vt:lpstr>IMPORTANCE OF DIGITAL TRANSFORMATION</vt:lpstr>
      <vt:lpstr>DIGITAL TRANSFORMATION IN OTHER COUNTRIES</vt:lpstr>
      <vt:lpstr>CURRENT CONDITION</vt:lpstr>
      <vt:lpstr>ROLE OF DIGITAL TECHNOLOGIES</vt:lpstr>
      <vt:lpstr>DIGITAL SOLUTIONS FOR SUSTAINABILITY</vt:lpstr>
      <vt:lpstr>BENEFIT OF DIGITAL AND GREEN TECHNOLOGY</vt:lpstr>
      <vt:lpstr>ADOPTION OF DIGITAL AND GREEN TECHNOLOGY</vt:lpstr>
      <vt:lpstr>THE NEED FOR GREEN TECHNOLOGY</vt:lpstr>
      <vt:lpstr>GREEN TECHNOLOGY INITIATIVES</vt:lpstr>
      <vt:lpstr>OPPORTUNITIES AND CHALLENGES</vt:lpstr>
      <vt:lpstr>PowerPoint Presentation</vt:lpstr>
      <vt:lpstr>PowerPoint Presentation</vt:lpstr>
      <vt:lpstr>6 STRATEGIES FOR BALI'S ECONOMIC TRANSFORMATION</vt:lpstr>
      <vt:lpstr>BALI DIGITAL TRANSFORMATION</vt:lpstr>
      <vt:lpstr>BALI DIGITAL FAB LAB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1872054 SALIM ARIZI</dc:creator>
  <cp:lastModifiedBy>Vina Sandriana</cp:lastModifiedBy>
  <cp:revision>13</cp:revision>
  <dcterms:created xsi:type="dcterms:W3CDTF">2023-11-03T01:28:21Z</dcterms:created>
  <dcterms:modified xsi:type="dcterms:W3CDTF">2023-11-07T15:19:06Z</dcterms:modified>
</cp:coreProperties>
</file>